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6" r:id="rId2"/>
    <p:sldId id="278" r:id="rId3"/>
    <p:sldId id="256" r:id="rId4"/>
    <p:sldId id="283" r:id="rId5"/>
    <p:sldId id="268" r:id="rId6"/>
    <p:sldId id="257" r:id="rId7"/>
    <p:sldId id="258" r:id="rId8"/>
    <p:sldId id="269" r:id="rId9"/>
    <p:sldId id="267" r:id="rId10"/>
    <p:sldId id="266" r:id="rId11"/>
    <p:sldId id="270" r:id="rId12"/>
    <p:sldId id="271" r:id="rId13"/>
    <p:sldId id="282" r:id="rId14"/>
    <p:sldId id="281" r:id="rId15"/>
    <p:sldId id="259" r:id="rId16"/>
    <p:sldId id="272" r:id="rId17"/>
    <p:sldId id="280" r:id="rId18"/>
    <p:sldId id="261" r:id="rId19"/>
    <p:sldId id="273" r:id="rId20"/>
    <p:sldId id="276" r:id="rId21"/>
    <p:sldId id="260" r:id="rId22"/>
    <p:sldId id="277" r:id="rId23"/>
    <p:sldId id="284" r:id="rId24"/>
    <p:sldId id="285" r:id="rId25"/>
    <p:sldId id="27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BCA"/>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56"/>
  </p:normalViewPr>
  <p:slideViewPr>
    <p:cSldViewPr snapToGrid="0">
      <p:cViewPr>
        <p:scale>
          <a:sx n="86" d="100"/>
          <a:sy n="86" d="100"/>
        </p:scale>
        <p:origin x="-208" y="7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B439B-50D5-D048-1D35-53CC033CCA7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9B6AAB20-DC7F-B11D-01A8-CA1EA44777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E544FDA-5BC4-C9B0-4DA4-0C48EC18C3DE}"/>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5" name="Footer Placeholder 4">
            <a:extLst>
              <a:ext uri="{FF2B5EF4-FFF2-40B4-BE49-F238E27FC236}">
                <a16:creationId xmlns:a16="http://schemas.microsoft.com/office/drawing/2014/main" id="{0DC6E6CB-84A1-4786-6F7B-57F9F43AD1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0CB17-5DEF-485B-09C5-8AD2BC8C0DD8}"/>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2251791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875E-2EFB-B962-3703-7C5204BE592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189F7C8-D77C-A150-0C6D-8EEC805C9FA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F8F9A0D-FAF4-8F21-BD0B-7B0C750B125A}"/>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5" name="Footer Placeholder 4">
            <a:extLst>
              <a:ext uri="{FF2B5EF4-FFF2-40B4-BE49-F238E27FC236}">
                <a16:creationId xmlns:a16="http://schemas.microsoft.com/office/drawing/2014/main" id="{43A2387E-B26C-B8EE-DD5D-3B18DF0211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E1A418-15D6-CBC3-C97E-90A71605366F}"/>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4244230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D92D86-99F5-598F-9C2A-BCEA0534562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F1D23D4-EB67-466B-2E59-E2713CC1D5E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90FCBE7-5647-1139-F8BB-675D92DBC2C8}"/>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5" name="Footer Placeholder 4">
            <a:extLst>
              <a:ext uri="{FF2B5EF4-FFF2-40B4-BE49-F238E27FC236}">
                <a16:creationId xmlns:a16="http://schemas.microsoft.com/office/drawing/2014/main" id="{BA7C421E-559A-A3CC-777C-B3A8A62EBD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D8AD2-ABCA-096C-1C00-B3350E7FDFF0}"/>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1960536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D7553-303A-6D65-405F-EB4D7204A80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D6AFFE0-6764-FC7A-49CE-E7ED031AA10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0A40785-8D9B-1B66-1726-FB987752AAB5}"/>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5" name="Footer Placeholder 4">
            <a:extLst>
              <a:ext uri="{FF2B5EF4-FFF2-40B4-BE49-F238E27FC236}">
                <a16:creationId xmlns:a16="http://schemas.microsoft.com/office/drawing/2014/main" id="{898BA33E-69B8-7123-5E23-8D214668C3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0C0141-5910-2ECC-A8F0-D1248E3E64C0}"/>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311597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C2D9E-FC1D-5F2A-4279-744AA7DDBE4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5B40F61-FE06-0901-69DE-81993C69EC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20A024A-FC28-4C0A-0392-A3D3889A6121}"/>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5" name="Footer Placeholder 4">
            <a:extLst>
              <a:ext uri="{FF2B5EF4-FFF2-40B4-BE49-F238E27FC236}">
                <a16:creationId xmlns:a16="http://schemas.microsoft.com/office/drawing/2014/main" id="{75F728C0-7A51-7E6D-232E-4336A24302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F4E7B3-5249-9DB9-7093-432B547F2D8A}"/>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340460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05C1C-18FC-DA7C-5D5F-DB380B03A5B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E18E6C0-8E3C-02B1-2ED8-8E5CE6A3295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4CD7218-181D-E028-18E5-638A312B245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A8A4D98-5A82-30C5-B237-E5D1024E7D80}"/>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6" name="Footer Placeholder 5">
            <a:extLst>
              <a:ext uri="{FF2B5EF4-FFF2-40B4-BE49-F238E27FC236}">
                <a16:creationId xmlns:a16="http://schemas.microsoft.com/office/drawing/2014/main" id="{F36274BF-72BC-E7C1-D2DD-08D65D595A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48B4C3-C228-2F06-F1FA-2930E59DBA0E}"/>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119671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2847B-426C-6124-EABE-F4790455462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38DA71E-A2B3-AF11-FA30-3F28FB5676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FC4A1D8-C303-262F-817B-E3791ABD430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D7DDD9C-1199-C462-C718-388B98DAEA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EDE362C-73BF-4A36-9768-733E353F493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F998AE53-14E0-DA93-CF88-9DA248752615}"/>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8" name="Footer Placeholder 7">
            <a:extLst>
              <a:ext uri="{FF2B5EF4-FFF2-40B4-BE49-F238E27FC236}">
                <a16:creationId xmlns:a16="http://schemas.microsoft.com/office/drawing/2014/main" id="{C4F430B6-8C46-0FB0-044B-78BAE127DE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2C9DBC-F6D1-B11B-A5B9-F87A0C5F357B}"/>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388106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B8B00-48E4-9064-DAC0-1B9BE93DAF71}"/>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3ABED92-FE80-59A5-A5C5-A249CE5E5B4C}"/>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4" name="Footer Placeholder 3">
            <a:extLst>
              <a:ext uri="{FF2B5EF4-FFF2-40B4-BE49-F238E27FC236}">
                <a16:creationId xmlns:a16="http://schemas.microsoft.com/office/drawing/2014/main" id="{8C8A7F3C-8421-5B95-7501-7334A329393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2F0DDA-A122-48DF-1A15-1B54994D819B}"/>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364361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C0E69F-2A29-8794-7390-051221713D11}"/>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3" name="Footer Placeholder 2">
            <a:extLst>
              <a:ext uri="{FF2B5EF4-FFF2-40B4-BE49-F238E27FC236}">
                <a16:creationId xmlns:a16="http://schemas.microsoft.com/office/drawing/2014/main" id="{C6AAFE6D-D74B-1828-35A3-B7FF24DC60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AF6B1F-7EDB-137B-E01F-E47D07FF9760}"/>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4149081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D4D1C-FB9C-A596-780C-3F101572FE9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0C390CB-E89A-BF90-F79F-6F420F2EA4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169BF0B-18D6-FAFF-8A88-8BDA7E4F3D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5C0B8B5-3784-DAD0-F1BA-484166C1A179}"/>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6" name="Footer Placeholder 5">
            <a:extLst>
              <a:ext uri="{FF2B5EF4-FFF2-40B4-BE49-F238E27FC236}">
                <a16:creationId xmlns:a16="http://schemas.microsoft.com/office/drawing/2014/main" id="{9679C6E9-31C5-D3D4-F8F7-8AE8A678E5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5A000E-F543-6E3B-D20D-4FAC4CE3AFFC}"/>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3008812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335DC-24C3-6742-17AB-204CC670370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C77AE04-0187-9FED-86F2-424A2D915D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13DCFC-979E-FB15-C120-1D6FDD723E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002A395-EE98-91AE-3390-0EAA9FE013CA}"/>
              </a:ext>
            </a:extLst>
          </p:cNvPr>
          <p:cNvSpPr>
            <a:spLocks noGrp="1"/>
          </p:cNvSpPr>
          <p:nvPr>
            <p:ph type="dt" sz="half" idx="10"/>
          </p:nvPr>
        </p:nvSpPr>
        <p:spPr/>
        <p:txBody>
          <a:bodyPr/>
          <a:lstStyle/>
          <a:p>
            <a:fld id="{9681F9E0-F20F-A84F-92F3-724143164AF5}" type="datetimeFigureOut">
              <a:rPr lang="en-US" smtClean="0"/>
              <a:t>1/6/26</a:t>
            </a:fld>
            <a:endParaRPr lang="en-US"/>
          </a:p>
        </p:txBody>
      </p:sp>
      <p:sp>
        <p:nvSpPr>
          <p:cNvPr id="6" name="Footer Placeholder 5">
            <a:extLst>
              <a:ext uri="{FF2B5EF4-FFF2-40B4-BE49-F238E27FC236}">
                <a16:creationId xmlns:a16="http://schemas.microsoft.com/office/drawing/2014/main" id="{2749BA88-B4D0-9F8D-2856-0C5F876A4B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73F6EF-70E1-331D-54A4-AF2D37F7F626}"/>
              </a:ext>
            </a:extLst>
          </p:cNvPr>
          <p:cNvSpPr>
            <a:spLocks noGrp="1"/>
          </p:cNvSpPr>
          <p:nvPr>
            <p:ph type="sldNum" sz="quarter" idx="12"/>
          </p:nvPr>
        </p:nvSpPr>
        <p:spPr/>
        <p:txBody>
          <a:bodyPr/>
          <a:lstStyle/>
          <a:p>
            <a:fld id="{54FBD4C3-678D-6C41-B72C-64813D7863CF}" type="slidenum">
              <a:rPr lang="en-US" smtClean="0"/>
              <a:t>‹#›</a:t>
            </a:fld>
            <a:endParaRPr lang="en-US"/>
          </a:p>
        </p:txBody>
      </p:sp>
    </p:spTree>
    <p:extLst>
      <p:ext uri="{BB962C8B-B14F-4D97-AF65-F5344CB8AC3E}">
        <p14:creationId xmlns:p14="http://schemas.microsoft.com/office/powerpoint/2010/main" val="180679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DC1FB3-9E8D-7F5C-5173-A6EE4AFBE3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E320D8B-3FF1-3770-8711-CBA0D79B9E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B3CF279-747F-8BE1-96AE-63F18C1217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81F9E0-F20F-A84F-92F3-724143164AF5}" type="datetimeFigureOut">
              <a:rPr lang="en-US" smtClean="0"/>
              <a:t>1/6/26</a:t>
            </a:fld>
            <a:endParaRPr lang="en-US"/>
          </a:p>
        </p:txBody>
      </p:sp>
      <p:sp>
        <p:nvSpPr>
          <p:cNvPr id="5" name="Footer Placeholder 4">
            <a:extLst>
              <a:ext uri="{FF2B5EF4-FFF2-40B4-BE49-F238E27FC236}">
                <a16:creationId xmlns:a16="http://schemas.microsoft.com/office/drawing/2014/main" id="{866E69FC-0255-294E-759D-0336A57596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7C0C6AB-8DB9-0D72-AFED-158D9C117B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FBD4C3-678D-6C41-B72C-64813D7863CF}" type="slidenum">
              <a:rPr lang="en-US" smtClean="0"/>
              <a:t>‹#›</a:t>
            </a:fld>
            <a:endParaRPr lang="en-US"/>
          </a:p>
        </p:txBody>
      </p:sp>
    </p:spTree>
    <p:extLst>
      <p:ext uri="{BB962C8B-B14F-4D97-AF65-F5344CB8AC3E}">
        <p14:creationId xmlns:p14="http://schemas.microsoft.com/office/powerpoint/2010/main" val="3670850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Word_Document.docx"/><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5" name="Oval Callout 4">
            <a:extLst>
              <a:ext uri="{FF2B5EF4-FFF2-40B4-BE49-F238E27FC236}">
                <a16:creationId xmlns:a16="http://schemas.microsoft.com/office/drawing/2014/main" id="{58E410C2-4C66-21A9-70CE-9AC855855315}"/>
              </a:ext>
            </a:extLst>
          </p:cNvPr>
          <p:cNvSpPr/>
          <p:nvPr/>
        </p:nvSpPr>
        <p:spPr>
          <a:xfrm>
            <a:off x="1573967" y="269823"/>
            <a:ext cx="9054059" cy="5516380"/>
          </a:xfrm>
          <a:prstGeom prst="wedgeEllipseCallout">
            <a:avLst/>
          </a:prstGeom>
          <a:solidFill>
            <a:srgbClr val="FF4BC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highlight>
                  <a:srgbClr val="000000"/>
                </a:highlight>
              </a:rPr>
              <a:t>Health &amp; Safety warning :</a:t>
            </a:r>
          </a:p>
          <a:p>
            <a:pPr algn="ctr"/>
            <a:endParaRPr lang="en-US" sz="3600" dirty="0">
              <a:highlight>
                <a:srgbClr val="000000"/>
              </a:highlight>
            </a:endParaRPr>
          </a:p>
          <a:p>
            <a:pPr algn="ctr"/>
            <a:r>
              <a:rPr lang="en-US" sz="3200" b="1" dirty="0">
                <a:solidFill>
                  <a:schemeClr val="tx1"/>
                </a:solidFill>
              </a:rPr>
              <a:t>THE FOLLOWING SLIDES COME WITH</a:t>
            </a:r>
            <a:r>
              <a:rPr lang="en-US" sz="3200" b="1" dirty="0">
                <a:solidFill>
                  <a:schemeClr val="bg1"/>
                </a:solidFill>
              </a:rPr>
              <a:t> </a:t>
            </a:r>
            <a:r>
              <a:rPr lang="en-US" sz="3200" b="1" dirty="0">
                <a:solidFill>
                  <a:schemeClr val="bg1"/>
                </a:solidFill>
                <a:highlight>
                  <a:srgbClr val="000000"/>
                </a:highlight>
              </a:rPr>
              <a:t>ALOT</a:t>
            </a:r>
            <a:r>
              <a:rPr lang="en-US" sz="3200" b="1" dirty="0">
                <a:solidFill>
                  <a:schemeClr val="bg1"/>
                </a:solidFill>
              </a:rPr>
              <a:t> </a:t>
            </a:r>
            <a:r>
              <a:rPr lang="en-US" sz="3200" b="1" dirty="0">
                <a:solidFill>
                  <a:schemeClr val="tx1"/>
                </a:solidFill>
              </a:rPr>
              <a:t>OF COLOUR! </a:t>
            </a:r>
          </a:p>
          <a:p>
            <a:pPr algn="ctr"/>
            <a:r>
              <a:rPr lang="en-US" sz="3200" b="1" dirty="0">
                <a:solidFill>
                  <a:schemeClr val="tx1"/>
                </a:solidFill>
              </a:rPr>
              <a:t>YOU MAY WANT TO GRAB A PAIR OF SUNGLASSES !</a:t>
            </a:r>
          </a:p>
        </p:txBody>
      </p:sp>
    </p:spTree>
    <p:extLst>
      <p:ext uri="{BB962C8B-B14F-4D97-AF65-F5344CB8AC3E}">
        <p14:creationId xmlns:p14="http://schemas.microsoft.com/office/powerpoint/2010/main" val="298427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45DD2F-89F6-2192-355D-CCF0121487DE}"/>
              </a:ext>
            </a:extLst>
          </p:cNvPr>
          <p:cNvSpPr txBox="1"/>
          <p:nvPr/>
        </p:nvSpPr>
        <p:spPr>
          <a:xfrm>
            <a:off x="893381" y="2123990"/>
            <a:ext cx="6611007" cy="646331"/>
          </a:xfrm>
          <a:prstGeom prst="rect">
            <a:avLst/>
          </a:prstGeom>
          <a:noFill/>
        </p:spPr>
        <p:txBody>
          <a:bodyPr wrap="square" rtlCol="0">
            <a:spAutoFit/>
          </a:bodyPr>
          <a:lstStyle/>
          <a:p>
            <a:pPr fontAlgn="base"/>
            <a:endParaRPr lang="en-GB" dirty="0"/>
          </a:p>
          <a:p>
            <a:endParaRPr lang="en-US" dirty="0"/>
          </a:p>
        </p:txBody>
      </p:sp>
      <p:sp>
        <p:nvSpPr>
          <p:cNvPr id="5" name="TextBox 4">
            <a:extLst>
              <a:ext uri="{FF2B5EF4-FFF2-40B4-BE49-F238E27FC236}">
                <a16:creationId xmlns:a16="http://schemas.microsoft.com/office/drawing/2014/main" id="{E5A0D4D2-8A87-7CA8-455A-CA7BED9C536B}"/>
              </a:ext>
            </a:extLst>
          </p:cNvPr>
          <p:cNvSpPr txBox="1"/>
          <p:nvPr/>
        </p:nvSpPr>
        <p:spPr>
          <a:xfrm>
            <a:off x="641132" y="3878316"/>
            <a:ext cx="10836166" cy="646331"/>
          </a:xfrm>
          <a:prstGeom prst="rect">
            <a:avLst/>
          </a:prstGeom>
          <a:noFill/>
        </p:spPr>
        <p:txBody>
          <a:bodyPr wrap="square" rtlCol="0">
            <a:spAutoFit/>
          </a:bodyPr>
          <a:lstStyle/>
          <a:p>
            <a:pPr fontAlgn="base"/>
            <a:endParaRPr lang="en-GB" dirty="0"/>
          </a:p>
          <a:p>
            <a:endParaRPr lang="en-US" dirty="0"/>
          </a:p>
        </p:txBody>
      </p:sp>
      <p:sp>
        <p:nvSpPr>
          <p:cNvPr id="6" name="Oval 5">
            <a:extLst>
              <a:ext uri="{FF2B5EF4-FFF2-40B4-BE49-F238E27FC236}">
                <a16:creationId xmlns:a16="http://schemas.microsoft.com/office/drawing/2014/main" id="{903DCD00-B0C5-11FB-4A68-FB621553B3E7}"/>
              </a:ext>
            </a:extLst>
          </p:cNvPr>
          <p:cNvSpPr/>
          <p:nvPr/>
        </p:nvSpPr>
        <p:spPr>
          <a:xfrm>
            <a:off x="4088524" y="1198179"/>
            <a:ext cx="7961588" cy="3132083"/>
          </a:xfrm>
          <a:prstGeom prst="ellipse">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endParaRPr lang="en-GB" i="1" dirty="0">
              <a:latin typeface="Arial" panose="020B0604020202020204" pitchFamily="34" charset="0"/>
              <a:cs typeface="Arial" panose="020B0604020202020204" pitchFamily="34" charset="0"/>
            </a:endParaRPr>
          </a:p>
          <a:p>
            <a:pPr fontAlgn="base"/>
            <a:r>
              <a:rPr lang="en-GB" sz="2400" b="1" i="1" dirty="0">
                <a:solidFill>
                  <a:schemeClr val="tx1"/>
                </a:solidFill>
                <a:latin typeface="Arial" panose="020B0604020202020204" pitchFamily="34" charset="0"/>
                <a:cs typeface="Arial" panose="020B0604020202020204" pitchFamily="34" charset="0"/>
              </a:rPr>
              <a:t>What might be my overall research question? </a:t>
            </a:r>
            <a:endParaRPr lang="en-GB" sz="2400" b="1" dirty="0">
              <a:solidFill>
                <a:schemeClr val="tx1"/>
              </a:solidFill>
              <a:latin typeface="Arial" panose="020B0604020202020204" pitchFamily="34" charset="0"/>
              <a:cs typeface="Arial" panose="020B0604020202020204" pitchFamily="34" charset="0"/>
            </a:endParaRPr>
          </a:p>
          <a:p>
            <a:pPr fontAlgn="base"/>
            <a:r>
              <a:rPr lang="en-GB" sz="2400" b="1" i="1" dirty="0">
                <a:solidFill>
                  <a:schemeClr val="tx1"/>
                </a:solidFill>
                <a:latin typeface="Arial" panose="020B0604020202020204" pitchFamily="34" charset="0"/>
                <a:cs typeface="Arial" panose="020B0604020202020204" pitchFamily="34" charset="0"/>
              </a:rPr>
              <a:t>Purpose? Why ? How?</a:t>
            </a:r>
            <a:endParaRPr lang="en-GB" sz="2400" b="1" dirty="0">
              <a:solidFill>
                <a:schemeClr val="tx1"/>
              </a:solidFill>
              <a:latin typeface="Arial" panose="020B0604020202020204" pitchFamily="34" charset="0"/>
              <a:cs typeface="Arial" panose="020B0604020202020204" pitchFamily="34" charset="0"/>
            </a:endParaRPr>
          </a:p>
          <a:p>
            <a:pPr fontAlgn="base"/>
            <a:r>
              <a:rPr lang="en-GB" sz="2400" b="1" i="1" dirty="0">
                <a:solidFill>
                  <a:schemeClr val="tx1"/>
                </a:solidFill>
                <a:latin typeface="Arial" panose="020B0604020202020204" pitchFamily="34" charset="0"/>
                <a:cs typeface="Arial" panose="020B0604020202020204" pitchFamily="34" charset="0"/>
              </a:rPr>
              <a:t>What do I want to achieve from this research?</a:t>
            </a:r>
          </a:p>
          <a:p>
            <a:pPr algn="ctr"/>
            <a:endParaRPr lang="en-US" dirty="0"/>
          </a:p>
        </p:txBody>
      </p:sp>
      <p:sp>
        <p:nvSpPr>
          <p:cNvPr id="7" name="Oval 6">
            <a:extLst>
              <a:ext uri="{FF2B5EF4-FFF2-40B4-BE49-F238E27FC236}">
                <a16:creationId xmlns:a16="http://schemas.microsoft.com/office/drawing/2014/main" id="{7B0948F8-414C-111B-1368-29BAA69208FA}"/>
              </a:ext>
            </a:extLst>
          </p:cNvPr>
          <p:cNvSpPr/>
          <p:nvPr/>
        </p:nvSpPr>
        <p:spPr>
          <a:xfrm>
            <a:off x="320567" y="568056"/>
            <a:ext cx="4340772" cy="2286844"/>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p>
          <a:p>
            <a:pPr algn="ctr"/>
            <a:r>
              <a:rPr lang="en-GB" sz="2800" b="1" dirty="0">
                <a:solidFill>
                  <a:schemeClr val="tx1"/>
                </a:solidFill>
                <a:latin typeface="Arial" panose="020B0604020202020204" pitchFamily="34" charset="0"/>
                <a:cs typeface="Arial" panose="020B0604020202020204" pitchFamily="34" charset="0"/>
              </a:rPr>
              <a:t>Final questions/ reflections for myself: </a:t>
            </a:r>
          </a:p>
          <a:p>
            <a:pPr algn="ctr"/>
            <a:endParaRPr lang="en-US" dirty="0"/>
          </a:p>
        </p:txBody>
      </p:sp>
      <p:sp>
        <p:nvSpPr>
          <p:cNvPr id="8" name="Oval 7">
            <a:extLst>
              <a:ext uri="{FF2B5EF4-FFF2-40B4-BE49-F238E27FC236}">
                <a16:creationId xmlns:a16="http://schemas.microsoft.com/office/drawing/2014/main" id="{F42BC8CB-2CFD-64A2-6AE1-370C71D233F4}"/>
              </a:ext>
            </a:extLst>
          </p:cNvPr>
          <p:cNvSpPr/>
          <p:nvPr/>
        </p:nvSpPr>
        <p:spPr>
          <a:xfrm>
            <a:off x="641132" y="4118328"/>
            <a:ext cx="8697740" cy="2366001"/>
          </a:xfrm>
          <a:prstGeom prst="ellipse">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tx1"/>
              </a:solidFill>
              <a:latin typeface="Arial" panose="020B0604020202020204" pitchFamily="34" charset="0"/>
              <a:cs typeface="Arial" panose="020B0604020202020204" pitchFamily="34" charset="0"/>
            </a:endParaRPr>
          </a:p>
          <a:p>
            <a:pPr algn="ctr"/>
            <a:r>
              <a:rPr lang="en-GB" sz="2400" b="1" dirty="0">
                <a:solidFill>
                  <a:schemeClr val="tx1"/>
                </a:solidFill>
                <a:latin typeface="Arial" panose="020B0604020202020204" pitchFamily="34" charset="0"/>
                <a:cs typeface="Arial" panose="020B0604020202020204" pitchFamily="34" charset="0"/>
              </a:rPr>
              <a:t>A balanced education/ pedagogy for all – Does CSM offer this? How can my Intervention help with this?</a:t>
            </a:r>
            <a:endParaRPr lang="en-GB" sz="2400" dirty="0">
              <a:solidFill>
                <a:schemeClr val="tx1"/>
              </a:solidFill>
              <a:latin typeface="Arial" panose="020B0604020202020204" pitchFamily="34" charset="0"/>
              <a:cs typeface="Arial" panose="020B0604020202020204" pitchFamily="34" charset="0"/>
            </a:endParaRPr>
          </a:p>
          <a:p>
            <a:pPr algn="ctr"/>
            <a:endParaRPr lang="en-US" dirty="0"/>
          </a:p>
        </p:txBody>
      </p:sp>
      <p:sp>
        <p:nvSpPr>
          <p:cNvPr id="9" name="U-turn Arrow 8">
            <a:extLst>
              <a:ext uri="{FF2B5EF4-FFF2-40B4-BE49-F238E27FC236}">
                <a16:creationId xmlns:a16="http://schemas.microsoft.com/office/drawing/2014/main" id="{8790FFD2-E05D-551B-9891-DFB06E1BE12D}"/>
              </a:ext>
            </a:extLst>
          </p:cNvPr>
          <p:cNvSpPr/>
          <p:nvPr/>
        </p:nvSpPr>
        <p:spPr>
          <a:xfrm>
            <a:off x="4388871" y="373671"/>
            <a:ext cx="860246" cy="1587589"/>
          </a:xfrm>
          <a:prstGeom prst="uturnArrow">
            <a:avLst>
              <a:gd name="adj1" fmla="val 29789"/>
              <a:gd name="adj2" fmla="val 24991"/>
              <a:gd name="adj3" fmla="val 25000"/>
              <a:gd name="adj4" fmla="val 44914"/>
              <a:gd name="adj5" fmla="val 75000"/>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Down Arrow 10">
            <a:extLst>
              <a:ext uri="{FF2B5EF4-FFF2-40B4-BE49-F238E27FC236}">
                <a16:creationId xmlns:a16="http://schemas.microsoft.com/office/drawing/2014/main" id="{839783B5-F8B5-B7F1-39C3-E8498520D8BC}"/>
              </a:ext>
            </a:extLst>
          </p:cNvPr>
          <p:cNvSpPr/>
          <p:nvPr/>
        </p:nvSpPr>
        <p:spPr>
          <a:xfrm>
            <a:off x="8322461" y="4311814"/>
            <a:ext cx="484632" cy="1348007"/>
          </a:xfrm>
          <a:prstGeom prst="downArrow">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461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4BCA"/>
        </a:solidFill>
        <a:effectLst/>
      </p:bgPr>
    </p:bg>
    <p:spTree>
      <p:nvGrpSpPr>
        <p:cNvPr id="1" name=""/>
        <p:cNvGrpSpPr/>
        <p:nvPr/>
      </p:nvGrpSpPr>
      <p:grpSpPr>
        <a:xfrm>
          <a:off x="0" y="0"/>
          <a:ext cx="0" cy="0"/>
          <a:chOff x="0" y="0"/>
          <a:chExt cx="0" cy="0"/>
        </a:xfrm>
      </p:grpSpPr>
      <p:sp>
        <p:nvSpPr>
          <p:cNvPr id="2" name="Teardrop 1">
            <a:extLst>
              <a:ext uri="{FF2B5EF4-FFF2-40B4-BE49-F238E27FC236}">
                <a16:creationId xmlns:a16="http://schemas.microsoft.com/office/drawing/2014/main" id="{08570A4C-BE6D-54A6-278D-F25CC23A606F}"/>
              </a:ext>
            </a:extLst>
          </p:cNvPr>
          <p:cNvSpPr/>
          <p:nvPr/>
        </p:nvSpPr>
        <p:spPr>
          <a:xfrm>
            <a:off x="1214203" y="1492469"/>
            <a:ext cx="8499423" cy="4099033"/>
          </a:xfrm>
          <a:prstGeom prst="teardrop">
            <a:avLst>
              <a:gd name="adj" fmla="val 140484"/>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Research Methods:</a:t>
            </a:r>
          </a:p>
          <a:p>
            <a:pPr algn="ctr"/>
            <a:r>
              <a:rPr lang="en-US" sz="4000" b="1" dirty="0">
                <a:solidFill>
                  <a:srgbClr val="FFFF00"/>
                </a:solidFill>
              </a:rPr>
              <a:t> </a:t>
            </a:r>
            <a:r>
              <a:rPr lang="en-US" sz="3600" b="1" dirty="0">
                <a:solidFill>
                  <a:srgbClr val="FFFF00"/>
                </a:solidFill>
              </a:rPr>
              <a:t>What, Why &amp; How ? </a:t>
            </a:r>
          </a:p>
        </p:txBody>
      </p:sp>
    </p:spTree>
    <p:extLst>
      <p:ext uri="{BB962C8B-B14F-4D97-AF65-F5344CB8AC3E}">
        <p14:creationId xmlns:p14="http://schemas.microsoft.com/office/powerpoint/2010/main" val="2940726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3" name="Action Button: Help 2">
            <a:hlinkClick r:id="" action="ppaction://noaction" highlightClick="1"/>
            <a:extLst>
              <a:ext uri="{FF2B5EF4-FFF2-40B4-BE49-F238E27FC236}">
                <a16:creationId xmlns:a16="http://schemas.microsoft.com/office/drawing/2014/main" id="{A759D1E0-9470-0CCE-0A63-FF8350A4B539}"/>
              </a:ext>
            </a:extLst>
          </p:cNvPr>
          <p:cNvSpPr/>
          <p:nvPr/>
        </p:nvSpPr>
        <p:spPr>
          <a:xfrm>
            <a:off x="824460" y="359765"/>
            <a:ext cx="10717966" cy="6190938"/>
          </a:xfrm>
          <a:prstGeom prst="actionButtonHelp">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tx1"/>
                </a:solidFill>
              </a:rPr>
              <a:t>What ……………………………………………………..                                                                                                        </a:t>
            </a:r>
          </a:p>
          <a:p>
            <a:pPr algn="ctr"/>
            <a:endParaRPr lang="en-US" sz="4000" b="1" dirty="0">
              <a:solidFill>
                <a:schemeClr val="tx1"/>
              </a:solidFill>
            </a:endParaRPr>
          </a:p>
          <a:p>
            <a:pPr algn="ctr"/>
            <a:endParaRPr lang="en-US" sz="4000" b="1" dirty="0">
              <a:solidFill>
                <a:schemeClr val="tx1"/>
              </a:solidFill>
            </a:endParaRPr>
          </a:p>
          <a:p>
            <a:pPr algn="ctr"/>
            <a:endParaRPr lang="en-US" sz="4000" b="1" dirty="0">
              <a:solidFill>
                <a:schemeClr val="tx1"/>
              </a:solidFill>
            </a:endParaRPr>
          </a:p>
          <a:p>
            <a:pPr algn="ctr"/>
            <a:endParaRPr lang="en-US" sz="4000" b="1" dirty="0">
              <a:solidFill>
                <a:schemeClr val="tx1"/>
              </a:solidFill>
            </a:endParaRPr>
          </a:p>
          <a:p>
            <a:pPr algn="ctr"/>
            <a:endParaRPr lang="en-US" sz="4000" b="1" dirty="0">
              <a:solidFill>
                <a:schemeClr val="tx1"/>
              </a:solidFill>
            </a:endParaRPr>
          </a:p>
          <a:p>
            <a:pPr algn="ctr"/>
            <a:endParaRPr lang="en-US" sz="4000" b="1" dirty="0">
              <a:solidFill>
                <a:schemeClr val="tx1"/>
              </a:solidFill>
            </a:endParaRPr>
          </a:p>
          <a:p>
            <a:pPr algn="ctr"/>
            <a:endParaRPr lang="en-US" sz="4000" b="1" dirty="0">
              <a:solidFill>
                <a:schemeClr val="tx1"/>
              </a:solidFill>
            </a:endParaRPr>
          </a:p>
          <a:p>
            <a:pPr algn="ctr"/>
            <a:endParaRPr lang="en-US" sz="4000" b="1" dirty="0">
              <a:solidFill>
                <a:schemeClr val="tx1"/>
              </a:solidFill>
            </a:endParaRPr>
          </a:p>
          <a:p>
            <a:pPr algn="ctr"/>
            <a:r>
              <a:rPr lang="en-US" sz="4000" b="1" dirty="0">
                <a:solidFill>
                  <a:schemeClr val="tx1"/>
                </a:solidFill>
              </a:rPr>
              <a:t>QUESTIONNAIRES</a:t>
            </a:r>
            <a:r>
              <a:rPr lang="en-US" dirty="0">
                <a:solidFill>
                  <a:schemeClr val="tx1"/>
                </a:solidFill>
              </a:rPr>
              <a:t> </a:t>
            </a:r>
          </a:p>
        </p:txBody>
      </p:sp>
    </p:spTree>
    <p:extLst>
      <p:ext uri="{BB962C8B-B14F-4D97-AF65-F5344CB8AC3E}">
        <p14:creationId xmlns:p14="http://schemas.microsoft.com/office/powerpoint/2010/main" val="2326598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D0771E-351D-D059-8281-36BF2860D38A}"/>
              </a:ext>
            </a:extLst>
          </p:cNvPr>
          <p:cNvSpPr txBox="1"/>
          <p:nvPr/>
        </p:nvSpPr>
        <p:spPr>
          <a:xfrm>
            <a:off x="0" y="-134911"/>
            <a:ext cx="12192001" cy="7294305"/>
          </a:xfrm>
          <a:prstGeom prst="rect">
            <a:avLst/>
          </a:prstGeom>
          <a:solidFill>
            <a:srgbClr val="FFFF00"/>
          </a:solidFill>
        </p:spPr>
        <p:txBody>
          <a:bodyPr wrap="square" rtlCol="0">
            <a:spAutoFit/>
          </a:bodyPr>
          <a:lstStyle/>
          <a:p>
            <a:endParaRPr lang="en-GB" b="1" dirty="0"/>
          </a:p>
          <a:p>
            <a:r>
              <a:rPr lang="en-GB" b="1" dirty="0"/>
              <a:t>Questions for FE Tutors:</a:t>
            </a:r>
          </a:p>
          <a:p>
            <a:endParaRPr lang="en-GB" dirty="0"/>
          </a:p>
          <a:p>
            <a:pPr lvl="0"/>
            <a:r>
              <a:rPr lang="en-GB" b="1" dirty="0"/>
              <a:t>1 From your perspective, what are the biggest challenges your students face when transitioning from a vocational FE Fashion course into HE?</a:t>
            </a:r>
            <a:endParaRPr lang="en-GB" dirty="0"/>
          </a:p>
          <a:p>
            <a:r>
              <a:rPr lang="en-GB" b="1" dirty="0"/>
              <a:t> </a:t>
            </a:r>
            <a:endParaRPr lang="en-GB" dirty="0"/>
          </a:p>
          <a:p>
            <a:r>
              <a:rPr lang="en-GB" dirty="0"/>
              <a:t> </a:t>
            </a:r>
          </a:p>
          <a:p>
            <a:pPr lvl="0"/>
            <a:r>
              <a:rPr lang="en-GB" b="1" dirty="0"/>
              <a:t>2 In what areas do you feel your students are least prepared for HE-level expectations, financial? Pedagogy? Independent learning?</a:t>
            </a:r>
            <a:endParaRPr lang="en-GB" dirty="0"/>
          </a:p>
          <a:p>
            <a:r>
              <a:rPr lang="en-GB" b="1" dirty="0"/>
              <a:t> </a:t>
            </a:r>
            <a:endParaRPr lang="en-GB" dirty="0"/>
          </a:p>
          <a:p>
            <a:r>
              <a:rPr lang="en-GB" dirty="0"/>
              <a:t> </a:t>
            </a:r>
          </a:p>
          <a:p>
            <a:pPr lvl="0"/>
            <a:r>
              <a:rPr lang="en-GB" b="1" dirty="0"/>
              <a:t>3 What changes or additions to the FE curriculum do you think could better prepare students for HE studies in Fashion?</a:t>
            </a:r>
            <a:endParaRPr lang="en-GB" dirty="0"/>
          </a:p>
          <a:p>
            <a:r>
              <a:rPr lang="en-GB" b="1" dirty="0"/>
              <a:t> </a:t>
            </a:r>
            <a:endParaRPr lang="en-GB" dirty="0"/>
          </a:p>
          <a:p>
            <a:r>
              <a:rPr lang="en-GB" dirty="0"/>
              <a:t> </a:t>
            </a:r>
          </a:p>
          <a:p>
            <a:pPr lvl="0"/>
            <a:r>
              <a:rPr lang="en-GB" b="1" dirty="0"/>
              <a:t>4 How could collaboration with university staff or students support your learners' confidence or understanding of HE pedagogy? 121 visits, talks, students or tutors, more knowledge on courses? </a:t>
            </a:r>
            <a:endParaRPr lang="en-GB" dirty="0"/>
          </a:p>
          <a:p>
            <a:r>
              <a:rPr lang="en-GB" b="1" dirty="0"/>
              <a:t> </a:t>
            </a:r>
            <a:endParaRPr lang="en-GB" dirty="0"/>
          </a:p>
          <a:p>
            <a:r>
              <a:rPr lang="en-GB" dirty="0"/>
              <a:t> </a:t>
            </a:r>
          </a:p>
          <a:p>
            <a:pPr lvl="0"/>
            <a:r>
              <a:rPr lang="en-GB" b="1" dirty="0"/>
              <a:t>5 What kinds of pre-BA sessions, resources, or experiences would you find most valuable for your students?</a:t>
            </a:r>
            <a:endParaRPr lang="en-GB" dirty="0"/>
          </a:p>
          <a:p>
            <a:r>
              <a:rPr lang="en-GB" b="1" dirty="0"/>
              <a:t> </a:t>
            </a:r>
            <a:endParaRPr lang="en-GB" dirty="0"/>
          </a:p>
          <a:p>
            <a:r>
              <a:rPr lang="en-GB" dirty="0"/>
              <a:t> </a:t>
            </a:r>
          </a:p>
          <a:p>
            <a:pPr lvl="0"/>
            <a:r>
              <a:rPr lang="en-GB" b="1" dirty="0"/>
              <a:t>6 Is there anything you would like universities (such as CSM) to understand about vocational-route students and their strengths/needs?</a:t>
            </a:r>
            <a:endParaRPr lang="en-GB" dirty="0"/>
          </a:p>
          <a:p>
            <a:r>
              <a:rPr lang="en-GB" dirty="0"/>
              <a:t> </a:t>
            </a:r>
          </a:p>
          <a:p>
            <a:endParaRPr lang="en-US" dirty="0"/>
          </a:p>
        </p:txBody>
      </p:sp>
    </p:spTree>
    <p:extLst>
      <p:ext uri="{BB962C8B-B14F-4D97-AF65-F5344CB8AC3E}">
        <p14:creationId xmlns:p14="http://schemas.microsoft.com/office/powerpoint/2010/main" val="1801200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E9CAEA1-62BA-EEE4-20A0-4D2CBF52C29F}"/>
              </a:ext>
            </a:extLst>
          </p:cNvPr>
          <p:cNvSpPr txBox="1"/>
          <p:nvPr/>
        </p:nvSpPr>
        <p:spPr>
          <a:xfrm>
            <a:off x="0" y="0"/>
            <a:ext cx="12192000" cy="7048083"/>
          </a:xfrm>
          <a:prstGeom prst="rect">
            <a:avLst/>
          </a:prstGeom>
          <a:solidFill>
            <a:srgbClr val="FFFF00"/>
          </a:solidFill>
        </p:spPr>
        <p:txBody>
          <a:bodyPr wrap="square" rtlCol="0">
            <a:spAutoFit/>
          </a:bodyPr>
          <a:lstStyle/>
          <a:p>
            <a:endParaRPr lang="en-GB" sz="1600" b="1" dirty="0"/>
          </a:p>
          <a:p>
            <a:r>
              <a:rPr lang="en-GB" sz="1600" b="1" dirty="0"/>
              <a:t>Questionnaire for FE students progressed to HE </a:t>
            </a:r>
          </a:p>
          <a:p>
            <a:endParaRPr lang="en-GB" sz="1600" dirty="0"/>
          </a:p>
          <a:p>
            <a:pPr lvl="0"/>
            <a:r>
              <a:rPr lang="en-GB" sz="1600" b="1" dirty="0"/>
              <a:t>1 What felt most challenging when you first arrived in, HE after your FE course?</a:t>
            </a:r>
            <a:endParaRPr lang="en-GB" sz="1600" dirty="0"/>
          </a:p>
          <a:p>
            <a:r>
              <a:rPr lang="en-GB" sz="1600" dirty="0"/>
              <a:t> </a:t>
            </a:r>
          </a:p>
          <a:p>
            <a:pPr lvl="0"/>
            <a:r>
              <a:rPr lang="en-GB" sz="1600" b="1" dirty="0"/>
              <a:t>2 Were there any aspects of the HE curriculum, projects that felt unfamiliar?  or teaching style that surprising or different to FE? </a:t>
            </a:r>
            <a:endParaRPr lang="en-GB" sz="1600" dirty="0"/>
          </a:p>
          <a:p>
            <a:r>
              <a:rPr lang="en-GB" sz="1600" dirty="0"/>
              <a:t> </a:t>
            </a:r>
          </a:p>
          <a:p>
            <a:pPr lvl="0"/>
            <a:r>
              <a:rPr lang="en-GB" sz="1600" b="1" dirty="0"/>
              <a:t>3 Did you experience any feelings of being “behind,” out of place, or unsure of what was expected? If so, can you give examples?</a:t>
            </a:r>
            <a:endParaRPr lang="en-GB" sz="1600" dirty="0"/>
          </a:p>
          <a:p>
            <a:r>
              <a:rPr lang="en-GB" sz="1600" dirty="0"/>
              <a:t> </a:t>
            </a:r>
          </a:p>
          <a:p>
            <a:pPr lvl="0"/>
            <a:r>
              <a:rPr lang="en-GB" sz="1600" b="1" dirty="0"/>
              <a:t>4 Do you know what Imposter syndrome is? At any point did you feel this? would you like to give examples?</a:t>
            </a:r>
            <a:endParaRPr lang="en-GB" sz="1600" dirty="0"/>
          </a:p>
          <a:p>
            <a:r>
              <a:rPr lang="en-GB" sz="1600" dirty="0"/>
              <a:t> </a:t>
            </a:r>
          </a:p>
          <a:p>
            <a:pPr lvl="0"/>
            <a:r>
              <a:rPr lang="en-GB" sz="1600" b="1" dirty="0"/>
              <a:t>5 What types of support (from FE or university) would have helped you feel more confident starting your BA?</a:t>
            </a:r>
            <a:endParaRPr lang="en-GB" sz="1600" dirty="0"/>
          </a:p>
          <a:p>
            <a:r>
              <a:rPr lang="en-GB" sz="1600" dirty="0"/>
              <a:t> </a:t>
            </a:r>
          </a:p>
          <a:p>
            <a:pPr lvl="0"/>
            <a:r>
              <a:rPr lang="en-GB" sz="1600" b="1" dirty="0"/>
              <a:t>6 Are there any skills, knowledge areas, or experiences you wish you had been introduced to earlier in FE, that might have helped you prepare for HE?</a:t>
            </a:r>
            <a:endParaRPr lang="en-GB" sz="1600" dirty="0"/>
          </a:p>
          <a:p>
            <a:r>
              <a:rPr lang="en-GB" sz="1600" dirty="0"/>
              <a:t> </a:t>
            </a:r>
          </a:p>
          <a:p>
            <a:pPr lvl="0"/>
            <a:r>
              <a:rPr lang="en-GB" sz="1600" b="1" dirty="0"/>
              <a:t>7 Do you feel there is a class divide or cultural divide within HE/CSM? If so, how does it affect you or your peers?</a:t>
            </a:r>
            <a:endParaRPr lang="en-GB" sz="1600" dirty="0"/>
          </a:p>
          <a:p>
            <a:r>
              <a:rPr lang="en-GB" sz="1600" dirty="0"/>
              <a:t> </a:t>
            </a:r>
          </a:p>
          <a:p>
            <a:r>
              <a:rPr lang="en-GB" sz="1600" b="1" dirty="0"/>
              <a:t>8a As a student, do you feel there are spoken or unspoken expectations around how students should dress or present themselves within your course or in critiques?</a:t>
            </a:r>
            <a:br>
              <a:rPr lang="en-GB" sz="1600" dirty="0"/>
            </a:br>
            <a:r>
              <a:rPr lang="en-GB" sz="1600" dirty="0"/>
              <a:t>Have you ever felt judged, supported, or misunderstood because of how you dress or present yourself?</a:t>
            </a:r>
          </a:p>
          <a:p>
            <a:endParaRPr lang="en-GB" sz="1600" dirty="0"/>
          </a:p>
          <a:p>
            <a:r>
              <a:rPr lang="en-GB" sz="1600" b="1" dirty="0"/>
              <a:t>8 Do you feel your background, culture, or personal identity is recognised and valued within your design work and creative practice on the course?</a:t>
            </a:r>
            <a:br>
              <a:rPr lang="en-GB" sz="1600" dirty="0"/>
            </a:br>
            <a:r>
              <a:rPr lang="en-GB" sz="1600" dirty="0"/>
              <a:t>For example, do you feel encouraged to draw from your own experiences, or have you ever felt pressure to adapt your work to fit certain expectations?</a:t>
            </a:r>
          </a:p>
          <a:p>
            <a:r>
              <a:rPr lang="en-GB" b="1" dirty="0"/>
              <a:t> </a:t>
            </a:r>
            <a:endParaRPr lang="en-GB" dirty="0"/>
          </a:p>
          <a:p>
            <a:endParaRPr lang="en-US" dirty="0"/>
          </a:p>
        </p:txBody>
      </p:sp>
    </p:spTree>
    <p:extLst>
      <p:ext uri="{BB962C8B-B14F-4D97-AF65-F5344CB8AC3E}">
        <p14:creationId xmlns:p14="http://schemas.microsoft.com/office/powerpoint/2010/main" val="1978879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4BCA"/>
        </a:solidFill>
        <a:effectLst/>
      </p:bgPr>
    </p:bg>
    <p:spTree>
      <p:nvGrpSpPr>
        <p:cNvPr id="1" name=""/>
        <p:cNvGrpSpPr/>
        <p:nvPr/>
      </p:nvGrpSpPr>
      <p:grpSpPr>
        <a:xfrm>
          <a:off x="0" y="0"/>
          <a:ext cx="0" cy="0"/>
          <a:chOff x="0" y="0"/>
          <a:chExt cx="0" cy="0"/>
        </a:xfrm>
      </p:grpSpPr>
      <p:sp>
        <p:nvSpPr>
          <p:cNvPr id="8" name="Teardrop 7">
            <a:extLst>
              <a:ext uri="{FF2B5EF4-FFF2-40B4-BE49-F238E27FC236}">
                <a16:creationId xmlns:a16="http://schemas.microsoft.com/office/drawing/2014/main" id="{B2F2682C-DE47-722A-352D-C297C3D6473F}"/>
              </a:ext>
            </a:extLst>
          </p:cNvPr>
          <p:cNvSpPr/>
          <p:nvPr/>
        </p:nvSpPr>
        <p:spPr>
          <a:xfrm>
            <a:off x="254834" y="1903752"/>
            <a:ext cx="6220918" cy="4793538"/>
          </a:xfrm>
          <a:prstGeom prst="teardrop">
            <a:avLst>
              <a:gd name="adj" fmla="val 152874"/>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2400" b="1" dirty="0">
              <a:solidFill>
                <a:schemeClr val="tx1"/>
              </a:solidFill>
            </a:endParaRPr>
          </a:p>
          <a:p>
            <a:r>
              <a:rPr lang="en-GB" sz="2400" b="1" dirty="0">
                <a:solidFill>
                  <a:schemeClr val="tx1"/>
                </a:solidFill>
              </a:rPr>
              <a:t>Questionnaires allowed accessible, reflective participation from both FE tutors and FE→HE students, enabling voices that may feel less confident in interviews to contribute ethically and anonymously (McNiff, 2017; BERA, 2024).</a:t>
            </a:r>
          </a:p>
          <a:p>
            <a:pPr algn="ctr"/>
            <a:endParaRPr lang="en-US" dirty="0"/>
          </a:p>
        </p:txBody>
      </p:sp>
      <p:sp>
        <p:nvSpPr>
          <p:cNvPr id="9" name="Teardrop 8">
            <a:extLst>
              <a:ext uri="{FF2B5EF4-FFF2-40B4-BE49-F238E27FC236}">
                <a16:creationId xmlns:a16="http://schemas.microsoft.com/office/drawing/2014/main" id="{D18F1BE8-B980-6F2A-F054-7B2B0FEE3317}"/>
              </a:ext>
            </a:extLst>
          </p:cNvPr>
          <p:cNvSpPr/>
          <p:nvPr/>
        </p:nvSpPr>
        <p:spPr>
          <a:xfrm>
            <a:off x="5696262" y="1903752"/>
            <a:ext cx="5516381" cy="4793538"/>
          </a:xfrm>
          <a:prstGeom prst="teardrop">
            <a:avLst>
              <a:gd name="adj" fmla="val 200000"/>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Structured open questions supported clear, manageable analysis, drawing on Corman’s (2013) use of simple analytic prompts, suitable for a small-scale Action Research cycle.</a:t>
            </a:r>
          </a:p>
          <a:p>
            <a:pPr algn="ctr"/>
            <a:endParaRPr lang="en-US" dirty="0"/>
          </a:p>
        </p:txBody>
      </p:sp>
      <p:sp>
        <p:nvSpPr>
          <p:cNvPr id="10" name="Smiley Face 9">
            <a:extLst>
              <a:ext uri="{FF2B5EF4-FFF2-40B4-BE49-F238E27FC236}">
                <a16:creationId xmlns:a16="http://schemas.microsoft.com/office/drawing/2014/main" id="{69EC21C3-2209-DCDB-81F4-8BDBDFB53E86}"/>
              </a:ext>
            </a:extLst>
          </p:cNvPr>
          <p:cNvSpPr/>
          <p:nvPr/>
        </p:nvSpPr>
        <p:spPr>
          <a:xfrm rot="21113651">
            <a:off x="2597457" y="281221"/>
            <a:ext cx="6982299" cy="2323186"/>
          </a:xfrm>
          <a:prstGeom prst="smileyFac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dirty="0">
              <a:ln>
                <a:solidFill>
                  <a:schemeClr val="tx1"/>
                </a:solidFill>
              </a:ln>
            </a:endParaRPr>
          </a:p>
          <a:p>
            <a:pPr algn="ctr"/>
            <a:r>
              <a:rPr lang="en-US" sz="4000" b="1" dirty="0">
                <a:ln>
                  <a:solidFill>
                    <a:schemeClr val="tx1"/>
                  </a:solidFill>
                </a:ln>
                <a:solidFill>
                  <a:schemeClr val="tx1"/>
                </a:solidFill>
              </a:rPr>
              <a:t>WHY ?</a:t>
            </a:r>
          </a:p>
        </p:txBody>
      </p:sp>
    </p:spTree>
    <p:extLst>
      <p:ext uri="{BB962C8B-B14F-4D97-AF65-F5344CB8AC3E}">
        <p14:creationId xmlns:p14="http://schemas.microsoft.com/office/powerpoint/2010/main" val="3796055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Down Arrow Callout 1">
            <a:extLst>
              <a:ext uri="{FF2B5EF4-FFF2-40B4-BE49-F238E27FC236}">
                <a16:creationId xmlns:a16="http://schemas.microsoft.com/office/drawing/2014/main" id="{61137494-B872-67C5-AA83-17A1809AAFB8}"/>
              </a:ext>
            </a:extLst>
          </p:cNvPr>
          <p:cNvSpPr/>
          <p:nvPr/>
        </p:nvSpPr>
        <p:spPr>
          <a:xfrm>
            <a:off x="3967396" y="449703"/>
            <a:ext cx="4257206" cy="854439"/>
          </a:xfrm>
          <a:prstGeom prst="downArrowCallout">
            <a:avLst/>
          </a:prstGeom>
          <a:solidFill>
            <a:srgbClr val="92D05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ln w="0"/>
                <a:solidFill>
                  <a:schemeClr val="tx1"/>
                </a:solidFill>
                <a:effectLst>
                  <a:outerShdw blurRad="38100" dist="19050" dir="2700000" algn="tl" rotWithShape="0">
                    <a:schemeClr val="dk1">
                      <a:alpha val="40000"/>
                    </a:schemeClr>
                  </a:outerShdw>
                </a:effectLst>
              </a:rPr>
              <a:t>HOW</a:t>
            </a:r>
            <a:r>
              <a:rPr lang="en-US" dirty="0"/>
              <a:t> </a:t>
            </a:r>
          </a:p>
        </p:txBody>
      </p:sp>
      <p:sp>
        <p:nvSpPr>
          <p:cNvPr id="3" name="Down Arrow Callout 2">
            <a:extLst>
              <a:ext uri="{FF2B5EF4-FFF2-40B4-BE49-F238E27FC236}">
                <a16:creationId xmlns:a16="http://schemas.microsoft.com/office/drawing/2014/main" id="{14AB9D19-B9C6-1444-A075-532B2CB8C8DA}"/>
              </a:ext>
            </a:extLst>
          </p:cNvPr>
          <p:cNvSpPr/>
          <p:nvPr/>
        </p:nvSpPr>
        <p:spPr>
          <a:xfrm>
            <a:off x="764498" y="1304142"/>
            <a:ext cx="10807909" cy="1948720"/>
          </a:xfrm>
          <a:prstGeom prst="downArrowCallout">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tx1"/>
                </a:solidFill>
              </a:ln>
            </a:endParaRPr>
          </a:p>
          <a:p>
            <a:pPr algn="ctr"/>
            <a:r>
              <a:rPr lang="en-US" dirty="0">
                <a:ln>
                  <a:solidFill>
                    <a:schemeClr val="tx1"/>
                  </a:solidFill>
                </a:ln>
                <a:solidFill>
                  <a:srgbClr val="FFFF00"/>
                </a:solidFill>
              </a:rPr>
              <a:t>X2 FE Tutors</a:t>
            </a:r>
          </a:p>
          <a:p>
            <a:pPr algn="ctr"/>
            <a:r>
              <a:rPr lang="en-US" dirty="0">
                <a:ln>
                  <a:solidFill>
                    <a:schemeClr val="tx1"/>
                  </a:solidFill>
                </a:ln>
                <a:solidFill>
                  <a:srgbClr val="FFFF00"/>
                </a:solidFill>
              </a:rPr>
              <a:t>X1 London FE College </a:t>
            </a:r>
          </a:p>
          <a:p>
            <a:pPr algn="ctr"/>
            <a:r>
              <a:rPr lang="en-US" dirty="0">
                <a:ln>
                  <a:solidFill>
                    <a:schemeClr val="tx1"/>
                  </a:solidFill>
                </a:ln>
                <a:solidFill>
                  <a:srgbClr val="FFFF00"/>
                </a:solidFill>
              </a:rPr>
              <a:t>X1 Northen FE College </a:t>
            </a:r>
          </a:p>
          <a:p>
            <a:pPr algn="ctr"/>
            <a:r>
              <a:rPr lang="en-US" dirty="0">
                <a:ln>
                  <a:solidFill>
                    <a:schemeClr val="tx1"/>
                  </a:solidFill>
                </a:ln>
              </a:rPr>
              <a:t> </a:t>
            </a:r>
          </a:p>
        </p:txBody>
      </p:sp>
      <p:sp>
        <p:nvSpPr>
          <p:cNvPr id="6" name="Down Arrow Callout 5">
            <a:extLst>
              <a:ext uri="{FF2B5EF4-FFF2-40B4-BE49-F238E27FC236}">
                <a16:creationId xmlns:a16="http://schemas.microsoft.com/office/drawing/2014/main" id="{FA5E007D-A247-3587-027E-E90FE99C7466}"/>
              </a:ext>
            </a:extLst>
          </p:cNvPr>
          <p:cNvSpPr/>
          <p:nvPr/>
        </p:nvSpPr>
        <p:spPr>
          <a:xfrm>
            <a:off x="764498" y="3252863"/>
            <a:ext cx="10807909" cy="1708880"/>
          </a:xfrm>
          <a:prstGeom prst="downArrowCallout">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chemeClr val="tx1"/>
                  </a:solidFill>
                </a:ln>
              </a:rPr>
              <a:t>X2 HE students </a:t>
            </a:r>
          </a:p>
          <a:p>
            <a:pPr algn="ctr"/>
            <a:r>
              <a:rPr lang="en-US" dirty="0">
                <a:ln>
                  <a:solidFill>
                    <a:schemeClr val="tx1"/>
                  </a:solidFill>
                </a:ln>
              </a:rPr>
              <a:t>X1 from London FE college </a:t>
            </a:r>
          </a:p>
          <a:p>
            <a:pPr algn="ctr"/>
            <a:r>
              <a:rPr lang="en-US" dirty="0">
                <a:ln>
                  <a:solidFill>
                    <a:schemeClr val="tx1"/>
                  </a:solidFill>
                </a:ln>
              </a:rPr>
              <a:t>X1 from Northen FE college </a:t>
            </a:r>
          </a:p>
        </p:txBody>
      </p:sp>
      <p:sp>
        <p:nvSpPr>
          <p:cNvPr id="7" name="Rectangle 6">
            <a:extLst>
              <a:ext uri="{FF2B5EF4-FFF2-40B4-BE49-F238E27FC236}">
                <a16:creationId xmlns:a16="http://schemas.microsoft.com/office/drawing/2014/main" id="{EFAD036C-7375-AE34-9531-2EC96334C2BF}"/>
              </a:ext>
            </a:extLst>
          </p:cNvPr>
          <p:cNvSpPr/>
          <p:nvPr/>
        </p:nvSpPr>
        <p:spPr>
          <a:xfrm>
            <a:off x="2678242" y="4961742"/>
            <a:ext cx="6835515" cy="1259175"/>
          </a:xfrm>
          <a:prstGeom prst="rect">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In the end:</a:t>
            </a:r>
          </a:p>
          <a:p>
            <a:pPr algn="ctr"/>
            <a:r>
              <a:rPr lang="en-US" b="1" dirty="0">
                <a:solidFill>
                  <a:schemeClr val="tx1"/>
                </a:solidFill>
              </a:rPr>
              <a:t>Interviewed </a:t>
            </a:r>
          </a:p>
          <a:p>
            <a:pPr algn="ctr"/>
            <a:r>
              <a:rPr lang="en-US" b="1" dirty="0">
                <a:solidFill>
                  <a:schemeClr val="tx1"/>
                </a:solidFill>
              </a:rPr>
              <a:t>X4 FE Tutors </a:t>
            </a:r>
          </a:p>
          <a:p>
            <a:pPr algn="ctr"/>
            <a:r>
              <a:rPr lang="en-US" b="1" dirty="0">
                <a:solidFill>
                  <a:schemeClr val="tx1"/>
                </a:solidFill>
              </a:rPr>
              <a:t>X3 CSM students </a:t>
            </a:r>
          </a:p>
        </p:txBody>
      </p:sp>
    </p:spTree>
    <p:extLst>
      <p:ext uri="{BB962C8B-B14F-4D97-AF65-F5344CB8AC3E}">
        <p14:creationId xmlns:p14="http://schemas.microsoft.com/office/powerpoint/2010/main" val="1735802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1AC6EEDF-D10A-0F90-56A2-7D3EDF933205}"/>
              </a:ext>
            </a:extLst>
          </p:cNvPr>
          <p:cNvGraphicFramePr>
            <a:graphicFrameLocks noChangeAspect="1"/>
          </p:cNvGraphicFramePr>
          <p:nvPr>
            <p:extLst>
              <p:ext uri="{D42A27DB-BD31-4B8C-83A1-F6EECF244321}">
                <p14:modId xmlns:p14="http://schemas.microsoft.com/office/powerpoint/2010/main" val="634041358"/>
              </p:ext>
            </p:extLst>
          </p:nvPr>
        </p:nvGraphicFramePr>
        <p:xfrm>
          <a:off x="719529" y="1469036"/>
          <a:ext cx="10724310" cy="3927423"/>
        </p:xfrm>
        <a:graphic>
          <a:graphicData uri="http://schemas.openxmlformats.org/presentationml/2006/ole">
            <mc:AlternateContent xmlns:mc="http://schemas.openxmlformats.org/markup-compatibility/2006">
              <mc:Choice xmlns:v="urn:schemas-microsoft-com:vml" Requires="v">
                <p:oleObj name="Document" r:id="rId2" imgW="8864600" imgH="2692400" progId="Word.Document.12">
                  <p:embed/>
                </p:oleObj>
              </mc:Choice>
              <mc:Fallback>
                <p:oleObj name="Document" r:id="rId2" imgW="8864600" imgH="2692400" progId="Word.Document.12">
                  <p:embed/>
                  <p:pic>
                    <p:nvPicPr>
                      <p:cNvPr id="0" name=""/>
                      <p:cNvPicPr/>
                      <p:nvPr/>
                    </p:nvPicPr>
                    <p:blipFill>
                      <a:blip r:embed="rId3"/>
                      <a:stretch>
                        <a:fillRect/>
                      </a:stretch>
                    </p:blipFill>
                    <p:spPr>
                      <a:xfrm>
                        <a:off x="719529" y="1469036"/>
                        <a:ext cx="10724310" cy="3927423"/>
                      </a:xfrm>
                      <a:prstGeom prst="rect">
                        <a:avLst/>
                      </a:prstGeom>
                      <a:solidFill>
                        <a:srgbClr val="FF9900"/>
                      </a:solidFill>
                    </p:spPr>
                  </p:pic>
                </p:oleObj>
              </mc:Fallback>
            </mc:AlternateContent>
          </a:graphicData>
        </a:graphic>
      </p:graphicFrame>
    </p:spTree>
    <p:extLst>
      <p:ext uri="{BB962C8B-B14F-4D97-AF65-F5344CB8AC3E}">
        <p14:creationId xmlns:p14="http://schemas.microsoft.com/office/powerpoint/2010/main" val="448004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4BCA"/>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C0741E-01EC-F772-6366-82FECE11E5F6}"/>
              </a:ext>
            </a:extLst>
          </p:cNvPr>
          <p:cNvSpPr txBox="1"/>
          <p:nvPr/>
        </p:nvSpPr>
        <p:spPr>
          <a:xfrm>
            <a:off x="1663908" y="509666"/>
            <a:ext cx="8800665" cy="646331"/>
          </a:xfrm>
          <a:prstGeom prst="rect">
            <a:avLst/>
          </a:prstGeom>
          <a:noFill/>
        </p:spPr>
        <p:txBody>
          <a:bodyPr wrap="square" rtlCol="0">
            <a:spAutoFit/>
          </a:bodyPr>
          <a:lstStyle/>
          <a:p>
            <a:br>
              <a:rPr lang="en-GB" dirty="0"/>
            </a:br>
            <a:endParaRPr lang="en-US" dirty="0"/>
          </a:p>
        </p:txBody>
      </p:sp>
      <p:sp>
        <p:nvSpPr>
          <p:cNvPr id="5" name="Down Arrow Callout 4">
            <a:extLst>
              <a:ext uri="{FF2B5EF4-FFF2-40B4-BE49-F238E27FC236}">
                <a16:creationId xmlns:a16="http://schemas.microsoft.com/office/drawing/2014/main" id="{D5D024D0-62C0-BC13-00DD-97D50CC45D60}"/>
              </a:ext>
            </a:extLst>
          </p:cNvPr>
          <p:cNvSpPr/>
          <p:nvPr/>
        </p:nvSpPr>
        <p:spPr>
          <a:xfrm>
            <a:off x="419725" y="209863"/>
            <a:ext cx="11497455" cy="5156616"/>
          </a:xfrm>
          <a:prstGeom prst="downArrowCallout">
            <a:avLst>
              <a:gd name="adj1" fmla="val 25000"/>
              <a:gd name="adj2" fmla="val 25000"/>
              <a:gd name="adj3" fmla="val 25000"/>
              <a:gd name="adj4" fmla="val 67456"/>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b="1" dirty="0">
                <a:solidFill>
                  <a:schemeClr val="tx1"/>
                </a:solidFill>
              </a:rPr>
              <a:t>References &amp; Literature</a:t>
            </a:r>
          </a:p>
          <a:p>
            <a:endParaRPr lang="en-GB" sz="2000" b="1" dirty="0">
              <a:solidFill>
                <a:schemeClr val="tx1"/>
              </a:solidFill>
            </a:endParaRPr>
          </a:p>
          <a:p>
            <a:pPr lvl="0"/>
            <a:r>
              <a:rPr lang="en-GB" sz="2000" b="1" dirty="0">
                <a:solidFill>
                  <a:schemeClr val="tx1"/>
                </a:solidFill>
              </a:rPr>
              <a:t>Action Research &amp; Methodology: </a:t>
            </a:r>
            <a:r>
              <a:rPr lang="en-GB" sz="2000" dirty="0">
                <a:solidFill>
                  <a:schemeClr val="tx1"/>
                </a:solidFill>
              </a:rPr>
              <a:t>McNiff (2017); Kemmis &amp; McTaggart (2005) – informed iterative planning, reflection, and participatory approach with FE students.</a:t>
            </a:r>
          </a:p>
          <a:p>
            <a:pPr lvl="0"/>
            <a:r>
              <a:rPr lang="en-GB" sz="2000" b="1" dirty="0">
                <a:solidFill>
                  <a:schemeClr val="tx1"/>
                </a:solidFill>
              </a:rPr>
              <a:t>Ethical &amp; Interview Guidance: BERA (2024); Kvale &amp; Brinkmann (2015) </a:t>
            </a:r>
            <a:r>
              <a:rPr lang="en-GB" sz="2000" dirty="0">
                <a:solidFill>
                  <a:schemeClr val="tx1"/>
                </a:solidFill>
              </a:rPr>
              <a:t>– ensured interviews were ethical, sensitive, and meaningful.</a:t>
            </a:r>
          </a:p>
          <a:p>
            <a:pPr lvl="0"/>
            <a:r>
              <a:rPr lang="en-GB" sz="2000" b="1" dirty="0">
                <a:solidFill>
                  <a:schemeClr val="tx1"/>
                </a:solidFill>
              </a:rPr>
              <a:t>Data Analysis: Kara (2015); Corman (2013) – </a:t>
            </a:r>
            <a:r>
              <a:rPr lang="en-GB" sz="2000" dirty="0">
                <a:solidFill>
                  <a:schemeClr val="tx1"/>
                </a:solidFill>
              </a:rPr>
              <a:t>structured qualitative analysis and clear, replicable methods.</a:t>
            </a:r>
          </a:p>
          <a:p>
            <a:pPr lvl="0"/>
            <a:r>
              <a:rPr lang="en-GB" sz="2000" b="1" dirty="0">
                <a:solidFill>
                  <a:schemeClr val="tx1"/>
                </a:solidFill>
              </a:rPr>
              <a:t>Widening Participation &amp; Creative Education: Bhagat &amp; O’Neill (2011); McManus (2009); NSEAD &amp; Warwick Commission </a:t>
            </a:r>
            <a:r>
              <a:rPr lang="en-GB" sz="2000" dirty="0">
                <a:solidFill>
                  <a:schemeClr val="tx1"/>
                </a:solidFill>
              </a:rPr>
              <a:t>– contextualised social justice, underrepresentation, and FE–HE transitions.</a:t>
            </a:r>
          </a:p>
          <a:p>
            <a:pPr algn="ctr"/>
            <a:endParaRPr lang="en-US" dirty="0"/>
          </a:p>
        </p:txBody>
      </p:sp>
      <p:sp>
        <p:nvSpPr>
          <p:cNvPr id="6" name="Rectangle 5">
            <a:extLst>
              <a:ext uri="{FF2B5EF4-FFF2-40B4-BE49-F238E27FC236}">
                <a16:creationId xmlns:a16="http://schemas.microsoft.com/office/drawing/2014/main" id="{5CD7B312-7CCB-E0B3-A6A8-65C1B655A77D}"/>
              </a:ext>
            </a:extLst>
          </p:cNvPr>
          <p:cNvSpPr/>
          <p:nvPr/>
        </p:nvSpPr>
        <p:spPr>
          <a:xfrm>
            <a:off x="419725" y="5366479"/>
            <a:ext cx="11497455" cy="1049311"/>
          </a:xfrm>
          <a:prstGeom prst="rect">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a:p>
            <a:pPr algn="ctr"/>
            <a:r>
              <a:rPr lang="en-GB" b="1" dirty="0">
                <a:solidFill>
                  <a:schemeClr val="tx1"/>
                </a:solidFill>
              </a:rPr>
              <a:t>Impact on Project: </a:t>
            </a:r>
            <a:r>
              <a:rPr lang="en-GB" dirty="0">
                <a:solidFill>
                  <a:schemeClr val="tx1"/>
                </a:solidFill>
              </a:rPr>
              <a:t>Literature guided design of questionnaires, informed reflection on student needs, supported ethical handling of sensitive data, and reinforced focus on meaningful interventions for FE students</a:t>
            </a:r>
            <a:endParaRPr lang="en-US" dirty="0">
              <a:solidFill>
                <a:schemeClr val="tx1"/>
              </a:solidFill>
            </a:endParaRPr>
          </a:p>
          <a:p>
            <a:pPr algn="ctr"/>
            <a:endParaRPr lang="en-US" dirty="0"/>
          </a:p>
        </p:txBody>
      </p:sp>
    </p:spTree>
    <p:extLst>
      <p:ext uri="{BB962C8B-B14F-4D97-AF65-F5344CB8AC3E}">
        <p14:creationId xmlns:p14="http://schemas.microsoft.com/office/powerpoint/2010/main" val="2374058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Cloud 1">
            <a:extLst>
              <a:ext uri="{FF2B5EF4-FFF2-40B4-BE49-F238E27FC236}">
                <a16:creationId xmlns:a16="http://schemas.microsoft.com/office/drawing/2014/main" id="{AC828BAB-581A-5B80-095B-012ED34BBDEF}"/>
              </a:ext>
            </a:extLst>
          </p:cNvPr>
          <p:cNvSpPr/>
          <p:nvPr/>
        </p:nvSpPr>
        <p:spPr>
          <a:xfrm>
            <a:off x="422223" y="329784"/>
            <a:ext cx="11347554" cy="5921113"/>
          </a:xfrm>
          <a:prstGeom prst="cloud">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8800" b="1" dirty="0">
                <a:solidFill>
                  <a:srgbClr val="FF4BCA"/>
                </a:solidFill>
              </a:rPr>
              <a:t>Findings……</a:t>
            </a:r>
            <a:endParaRPr lang="en-US" sz="8800" dirty="0">
              <a:solidFill>
                <a:srgbClr val="FF4BCA"/>
              </a:solidFill>
            </a:endParaRPr>
          </a:p>
        </p:txBody>
      </p:sp>
    </p:spTree>
    <p:extLst>
      <p:ext uri="{BB962C8B-B14F-4D97-AF65-F5344CB8AC3E}">
        <p14:creationId xmlns:p14="http://schemas.microsoft.com/office/powerpoint/2010/main" val="1465443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4BCA"/>
        </a:solidFill>
        <a:effectLst/>
      </p:bgPr>
    </p:bg>
    <p:spTree>
      <p:nvGrpSpPr>
        <p:cNvPr id="1" name=""/>
        <p:cNvGrpSpPr/>
        <p:nvPr/>
      </p:nvGrpSpPr>
      <p:grpSpPr>
        <a:xfrm>
          <a:off x="0" y="0"/>
          <a:ext cx="0" cy="0"/>
          <a:chOff x="0" y="0"/>
          <a:chExt cx="0" cy="0"/>
        </a:xfrm>
      </p:grpSpPr>
      <p:pic>
        <p:nvPicPr>
          <p:cNvPr id="3" name="Picture 2" descr="A person with pink hair and a pink fur coat holding a stuffed animal&#10;&#10;AI-generated content may be incorrect.">
            <a:extLst>
              <a:ext uri="{FF2B5EF4-FFF2-40B4-BE49-F238E27FC236}">
                <a16:creationId xmlns:a16="http://schemas.microsoft.com/office/drawing/2014/main" id="{8E11E81A-5876-0016-A018-AE66FDDDB32C}"/>
              </a:ext>
            </a:extLst>
          </p:cNvPr>
          <p:cNvPicPr>
            <a:picLocks noChangeAspect="1"/>
          </p:cNvPicPr>
          <p:nvPr/>
        </p:nvPicPr>
        <p:blipFill>
          <a:blip r:embed="rId2"/>
          <a:stretch>
            <a:fillRect/>
          </a:stretch>
        </p:blipFill>
        <p:spPr>
          <a:xfrm>
            <a:off x="4197247" y="404734"/>
            <a:ext cx="3927422" cy="5876145"/>
          </a:xfrm>
          <a:prstGeom prst="rect">
            <a:avLst/>
          </a:prstGeom>
        </p:spPr>
      </p:pic>
      <p:sp>
        <p:nvSpPr>
          <p:cNvPr id="10" name="Heart 9">
            <a:extLst>
              <a:ext uri="{FF2B5EF4-FFF2-40B4-BE49-F238E27FC236}">
                <a16:creationId xmlns:a16="http://schemas.microsoft.com/office/drawing/2014/main" id="{DBB472B7-FEF4-B38C-7246-6201EFC27DFB}"/>
              </a:ext>
            </a:extLst>
          </p:cNvPr>
          <p:cNvSpPr/>
          <p:nvPr/>
        </p:nvSpPr>
        <p:spPr>
          <a:xfrm rot="1508878">
            <a:off x="650453" y="4116873"/>
            <a:ext cx="1933733" cy="2308486"/>
          </a:xfrm>
          <a:prstGeom prst="hear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n>
                  <a:solidFill>
                    <a:schemeClr val="tx1"/>
                  </a:solidFill>
                </a:ln>
                <a:solidFill>
                  <a:srgbClr val="FF0000"/>
                </a:solidFill>
              </a:rPr>
              <a:t>ME! </a:t>
            </a:r>
          </a:p>
        </p:txBody>
      </p:sp>
    </p:spTree>
    <p:extLst>
      <p:ext uri="{BB962C8B-B14F-4D97-AF65-F5344CB8AC3E}">
        <p14:creationId xmlns:p14="http://schemas.microsoft.com/office/powerpoint/2010/main" val="570924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4" name="Teardrop 3">
            <a:extLst>
              <a:ext uri="{FF2B5EF4-FFF2-40B4-BE49-F238E27FC236}">
                <a16:creationId xmlns:a16="http://schemas.microsoft.com/office/drawing/2014/main" id="{353FDE72-FB39-CB0C-1A31-62B0B1D886AB}"/>
              </a:ext>
            </a:extLst>
          </p:cNvPr>
          <p:cNvSpPr/>
          <p:nvPr/>
        </p:nvSpPr>
        <p:spPr>
          <a:xfrm rot="20021211">
            <a:off x="-212845" y="200900"/>
            <a:ext cx="4330622" cy="3013742"/>
          </a:xfrm>
          <a:prstGeom prst="teardrop">
            <a:avLst>
              <a:gd name="adj" fmla="val 200000"/>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rPr>
              <a:t>The biggest challenge was the sudden jump in independence</a:t>
            </a:r>
            <a:endParaRPr lang="en-US" sz="2800" b="1" dirty="0">
              <a:solidFill>
                <a:schemeClr val="tx1"/>
              </a:solidFill>
            </a:endParaRPr>
          </a:p>
          <a:p>
            <a:pPr algn="ctr"/>
            <a:endParaRPr lang="en-US" dirty="0"/>
          </a:p>
        </p:txBody>
      </p:sp>
      <p:sp>
        <p:nvSpPr>
          <p:cNvPr id="5" name="Teardrop 4">
            <a:extLst>
              <a:ext uri="{FF2B5EF4-FFF2-40B4-BE49-F238E27FC236}">
                <a16:creationId xmlns:a16="http://schemas.microsoft.com/office/drawing/2014/main" id="{FFF3FF1E-2C94-0890-28FD-B7C4D3F713EA}"/>
              </a:ext>
            </a:extLst>
          </p:cNvPr>
          <p:cNvSpPr/>
          <p:nvPr/>
        </p:nvSpPr>
        <p:spPr>
          <a:xfrm>
            <a:off x="-67457" y="3403191"/>
            <a:ext cx="4039849" cy="3406516"/>
          </a:xfrm>
          <a:prstGeom prst="teardrop">
            <a:avLst>
              <a:gd name="adj" fmla="val 200000"/>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rPr>
              <a:t>Clearer explanations of what was expected in HE would have really helped</a:t>
            </a:r>
            <a:endParaRPr lang="en-US" sz="2800" b="1" dirty="0">
              <a:solidFill>
                <a:schemeClr val="tx1"/>
              </a:solidFill>
            </a:endParaRPr>
          </a:p>
          <a:p>
            <a:pPr algn="ctr"/>
            <a:endParaRPr lang="en-US" dirty="0"/>
          </a:p>
        </p:txBody>
      </p:sp>
      <p:sp>
        <p:nvSpPr>
          <p:cNvPr id="6" name="Teardrop 5">
            <a:extLst>
              <a:ext uri="{FF2B5EF4-FFF2-40B4-BE49-F238E27FC236}">
                <a16:creationId xmlns:a16="http://schemas.microsoft.com/office/drawing/2014/main" id="{A6604D06-600F-9F24-985A-0DB14FBC9A69}"/>
              </a:ext>
            </a:extLst>
          </p:cNvPr>
          <p:cNvSpPr/>
          <p:nvPr/>
        </p:nvSpPr>
        <p:spPr>
          <a:xfrm rot="849161">
            <a:off x="6647252" y="178878"/>
            <a:ext cx="5111438" cy="3264109"/>
          </a:xfrm>
          <a:prstGeom prst="teardrop">
            <a:avLst>
              <a:gd name="adj" fmla="val 160140"/>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800" b="1" dirty="0">
                <a:solidFill>
                  <a:schemeClr val="tx1"/>
                </a:solidFill>
              </a:rPr>
              <a:t>I felt like I had a huge gap in ability with my peers as a lot of them had more</a:t>
            </a:r>
          </a:p>
          <a:p>
            <a:r>
              <a:rPr lang="en-GB" sz="2800" b="1" dirty="0">
                <a:solidFill>
                  <a:schemeClr val="tx1"/>
                </a:solidFill>
              </a:rPr>
              <a:t>developed skills</a:t>
            </a:r>
            <a:endParaRPr lang="en-US" sz="2800" b="1" dirty="0">
              <a:solidFill>
                <a:schemeClr val="tx1"/>
              </a:solidFill>
            </a:endParaRPr>
          </a:p>
          <a:p>
            <a:pPr algn="ctr"/>
            <a:endParaRPr lang="en-US" dirty="0"/>
          </a:p>
        </p:txBody>
      </p:sp>
      <p:sp>
        <p:nvSpPr>
          <p:cNvPr id="7" name="Teardrop 6">
            <a:extLst>
              <a:ext uri="{FF2B5EF4-FFF2-40B4-BE49-F238E27FC236}">
                <a16:creationId xmlns:a16="http://schemas.microsoft.com/office/drawing/2014/main" id="{2FE1FE74-44A6-6AEC-047F-CCD8DDB47FB2}"/>
              </a:ext>
            </a:extLst>
          </p:cNvPr>
          <p:cNvSpPr/>
          <p:nvPr/>
        </p:nvSpPr>
        <p:spPr>
          <a:xfrm rot="20672714">
            <a:off x="8461073" y="2996246"/>
            <a:ext cx="3703805" cy="3879641"/>
          </a:xfrm>
          <a:prstGeom prst="teardrop">
            <a:avLst>
              <a:gd name="adj" fmla="val 120000"/>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rPr>
              <a:t>I wasn’t always sure how to understand or use the feedback.</a:t>
            </a:r>
          </a:p>
          <a:p>
            <a:pPr algn="ctr"/>
            <a:endParaRPr lang="en-US" dirty="0"/>
          </a:p>
        </p:txBody>
      </p:sp>
      <p:sp>
        <p:nvSpPr>
          <p:cNvPr id="8" name="Teardrop 7">
            <a:extLst>
              <a:ext uri="{FF2B5EF4-FFF2-40B4-BE49-F238E27FC236}">
                <a16:creationId xmlns:a16="http://schemas.microsoft.com/office/drawing/2014/main" id="{8C9C4BA4-CA97-6574-870A-847BAE96AEF0}"/>
              </a:ext>
            </a:extLst>
          </p:cNvPr>
          <p:cNvSpPr/>
          <p:nvPr/>
        </p:nvSpPr>
        <p:spPr>
          <a:xfrm rot="778412">
            <a:off x="4437043" y="3537657"/>
            <a:ext cx="3777464" cy="3380706"/>
          </a:xfrm>
          <a:prstGeom prst="teardrop">
            <a:avLst>
              <a:gd name="adj" fmla="val 134066"/>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t> </a:t>
            </a:r>
            <a:r>
              <a:rPr lang="en-GB" sz="2800" b="1" dirty="0">
                <a:solidFill>
                  <a:schemeClr val="tx1"/>
                </a:solidFill>
              </a:rPr>
              <a:t>In FE there was a lot more structure and regular guidance</a:t>
            </a:r>
            <a:r>
              <a:rPr lang="en-GB" sz="2400" dirty="0"/>
              <a:t>,</a:t>
            </a:r>
            <a:endParaRPr lang="en-US" sz="2400" dirty="0"/>
          </a:p>
          <a:p>
            <a:pPr algn="ctr"/>
            <a:endParaRPr lang="en-US" dirty="0"/>
          </a:p>
        </p:txBody>
      </p:sp>
      <p:sp>
        <p:nvSpPr>
          <p:cNvPr id="9" name="Teardrop 8">
            <a:extLst>
              <a:ext uri="{FF2B5EF4-FFF2-40B4-BE49-F238E27FC236}">
                <a16:creationId xmlns:a16="http://schemas.microsoft.com/office/drawing/2014/main" id="{C23E55F9-219A-966C-CDAF-6638028A76F4}"/>
              </a:ext>
            </a:extLst>
          </p:cNvPr>
          <p:cNvSpPr/>
          <p:nvPr/>
        </p:nvSpPr>
        <p:spPr>
          <a:xfrm>
            <a:off x="3347454" y="419725"/>
            <a:ext cx="3342808" cy="3657265"/>
          </a:xfrm>
          <a:prstGeom prst="teardrop">
            <a:avLst>
              <a:gd name="adj" fmla="val 138565"/>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“There’s a particular ‘CSM look’ that feels more accepted. It affected my confidence in critiques.”</a:t>
            </a:r>
          </a:p>
          <a:p>
            <a:pPr algn="ctr"/>
            <a:endParaRPr lang="en-US" dirty="0"/>
          </a:p>
        </p:txBody>
      </p:sp>
    </p:spTree>
    <p:extLst>
      <p:ext uri="{BB962C8B-B14F-4D97-AF65-F5344CB8AC3E}">
        <p14:creationId xmlns:p14="http://schemas.microsoft.com/office/powerpoint/2010/main" val="2608350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9" name="Teardrop 8">
            <a:extLst>
              <a:ext uri="{FF2B5EF4-FFF2-40B4-BE49-F238E27FC236}">
                <a16:creationId xmlns:a16="http://schemas.microsoft.com/office/drawing/2014/main" id="{B848FB80-5CC6-9EC5-2F42-AF79D457F5C3}"/>
              </a:ext>
            </a:extLst>
          </p:cNvPr>
          <p:cNvSpPr/>
          <p:nvPr/>
        </p:nvSpPr>
        <p:spPr>
          <a:xfrm>
            <a:off x="-1" y="-1"/>
            <a:ext cx="3653857" cy="3942413"/>
          </a:xfrm>
          <a:prstGeom prst="teardrop">
            <a:avLst>
              <a:gd name="adj" fmla="val 185000"/>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Students often find independent learning particularly challenging when transitioning to higher education</a:t>
            </a:r>
            <a:r>
              <a:rPr lang="en-GB" sz="2000" dirty="0"/>
              <a:t>. </a:t>
            </a:r>
            <a:endParaRPr lang="en-US" sz="2000" dirty="0"/>
          </a:p>
        </p:txBody>
      </p:sp>
      <p:sp>
        <p:nvSpPr>
          <p:cNvPr id="10" name="Teardrop 9">
            <a:extLst>
              <a:ext uri="{FF2B5EF4-FFF2-40B4-BE49-F238E27FC236}">
                <a16:creationId xmlns:a16="http://schemas.microsoft.com/office/drawing/2014/main" id="{A580BCFB-C9E8-064A-8214-416578EB7945}"/>
              </a:ext>
            </a:extLst>
          </p:cNvPr>
          <p:cNvSpPr/>
          <p:nvPr/>
        </p:nvSpPr>
        <p:spPr>
          <a:xfrm>
            <a:off x="3237875" y="82447"/>
            <a:ext cx="4518285" cy="3170418"/>
          </a:xfrm>
          <a:prstGeom prst="teardrop">
            <a:avLst>
              <a:gd name="adj" fmla="val 121723"/>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Exposure to HE environments through campus visits or collaborative projects can normalise the experience and make the transition feel less intimidating.</a:t>
            </a:r>
          </a:p>
          <a:p>
            <a:pPr algn="ctr"/>
            <a:endParaRPr lang="en-US" dirty="0"/>
          </a:p>
        </p:txBody>
      </p:sp>
      <p:sp>
        <p:nvSpPr>
          <p:cNvPr id="11" name="Teardrop 10">
            <a:extLst>
              <a:ext uri="{FF2B5EF4-FFF2-40B4-BE49-F238E27FC236}">
                <a16:creationId xmlns:a16="http://schemas.microsoft.com/office/drawing/2014/main" id="{DA1F267C-DA10-25DB-4551-0DB17832647A}"/>
              </a:ext>
            </a:extLst>
          </p:cNvPr>
          <p:cNvSpPr/>
          <p:nvPr/>
        </p:nvSpPr>
        <p:spPr>
          <a:xfrm>
            <a:off x="7756160" y="187377"/>
            <a:ext cx="4138534" cy="3395271"/>
          </a:xfrm>
          <a:prstGeom prst="teardrop">
            <a:avLst>
              <a:gd name="adj" fmla="val 200000"/>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Some students have no idea of the expectations of a HE course and find it difficult to cope with the demands</a:t>
            </a:r>
            <a:r>
              <a:rPr lang="en-GB" sz="2400" b="1" dirty="0">
                <a:solidFill>
                  <a:schemeClr val="tx1"/>
                </a:solidFill>
                <a:effectLst/>
              </a:rPr>
              <a:t> </a:t>
            </a:r>
            <a:endParaRPr lang="en-US" sz="2400" b="1" dirty="0">
              <a:solidFill>
                <a:schemeClr val="tx1"/>
              </a:solidFill>
            </a:endParaRPr>
          </a:p>
        </p:txBody>
      </p:sp>
      <p:sp>
        <p:nvSpPr>
          <p:cNvPr id="12" name="Teardrop 11">
            <a:extLst>
              <a:ext uri="{FF2B5EF4-FFF2-40B4-BE49-F238E27FC236}">
                <a16:creationId xmlns:a16="http://schemas.microsoft.com/office/drawing/2014/main" id="{E800950C-851E-F7DF-7830-773C952766BA}"/>
              </a:ext>
            </a:extLst>
          </p:cNvPr>
          <p:cNvSpPr/>
          <p:nvPr/>
        </p:nvSpPr>
        <p:spPr>
          <a:xfrm>
            <a:off x="17487" y="3942413"/>
            <a:ext cx="3817501" cy="2728210"/>
          </a:xfrm>
          <a:prstGeom prst="teardrop">
            <a:avLst>
              <a:gd name="adj" fmla="val 200000"/>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When it comes to design processes, understanding HE methodology from idea generation to design development and beyond</a:t>
            </a:r>
            <a:r>
              <a:rPr lang="en-GB" sz="2000" b="1" dirty="0">
                <a:solidFill>
                  <a:schemeClr val="tx1"/>
                </a:solidFill>
                <a:effectLst/>
              </a:rPr>
              <a:t> </a:t>
            </a:r>
            <a:endParaRPr lang="en-US" sz="2000" b="1" dirty="0">
              <a:solidFill>
                <a:schemeClr val="tx1"/>
              </a:solidFill>
            </a:endParaRPr>
          </a:p>
        </p:txBody>
      </p:sp>
      <p:sp>
        <p:nvSpPr>
          <p:cNvPr id="13" name="Teardrop 12">
            <a:extLst>
              <a:ext uri="{FF2B5EF4-FFF2-40B4-BE49-F238E27FC236}">
                <a16:creationId xmlns:a16="http://schemas.microsoft.com/office/drawing/2014/main" id="{E8E864DF-3866-4F12-709D-B1268DB00F24}"/>
              </a:ext>
            </a:extLst>
          </p:cNvPr>
          <p:cNvSpPr/>
          <p:nvPr/>
        </p:nvSpPr>
        <p:spPr>
          <a:xfrm>
            <a:off x="4002376" y="3252866"/>
            <a:ext cx="3753784" cy="3417757"/>
          </a:xfrm>
          <a:prstGeom prst="teardrop">
            <a:avLst>
              <a:gd name="adj" fmla="val 164407"/>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Live briefs that encourage them to develop ideas independently, discuss and share ideas and collaborate with others</a:t>
            </a:r>
            <a:r>
              <a:rPr lang="en-GB" sz="2400" b="1" dirty="0">
                <a:solidFill>
                  <a:schemeClr val="tx1"/>
                </a:solidFill>
                <a:effectLst/>
              </a:rPr>
              <a:t> </a:t>
            </a:r>
            <a:endParaRPr lang="en-US" sz="2400" b="1" dirty="0">
              <a:solidFill>
                <a:schemeClr val="tx1"/>
              </a:solidFill>
            </a:endParaRPr>
          </a:p>
        </p:txBody>
      </p:sp>
      <p:sp>
        <p:nvSpPr>
          <p:cNvPr id="14" name="Teardrop 13">
            <a:extLst>
              <a:ext uri="{FF2B5EF4-FFF2-40B4-BE49-F238E27FC236}">
                <a16:creationId xmlns:a16="http://schemas.microsoft.com/office/drawing/2014/main" id="{737C26D0-F7CF-E67E-E21A-F96193560EC8}"/>
              </a:ext>
            </a:extLst>
          </p:cNvPr>
          <p:cNvSpPr/>
          <p:nvPr/>
        </p:nvSpPr>
        <p:spPr>
          <a:xfrm>
            <a:off x="7742417" y="3687578"/>
            <a:ext cx="4152277" cy="3013024"/>
          </a:xfrm>
          <a:prstGeom prst="teardrop">
            <a:avLst>
              <a:gd name="adj" fmla="val 171429"/>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Use of language, more academic so that the curriculum aligns more effectively starting at FE level. </a:t>
            </a:r>
            <a:endParaRPr lang="en-US" sz="2400" b="1" dirty="0">
              <a:solidFill>
                <a:schemeClr val="tx1"/>
              </a:solidFill>
            </a:endParaRPr>
          </a:p>
        </p:txBody>
      </p:sp>
    </p:spTree>
    <p:extLst>
      <p:ext uri="{BB962C8B-B14F-4D97-AF65-F5344CB8AC3E}">
        <p14:creationId xmlns:p14="http://schemas.microsoft.com/office/powerpoint/2010/main" val="470779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Down Arrow Callout 1">
            <a:extLst>
              <a:ext uri="{FF2B5EF4-FFF2-40B4-BE49-F238E27FC236}">
                <a16:creationId xmlns:a16="http://schemas.microsoft.com/office/drawing/2014/main" id="{953A20DF-58E2-7567-BF25-71960F82094A}"/>
              </a:ext>
            </a:extLst>
          </p:cNvPr>
          <p:cNvSpPr/>
          <p:nvPr/>
        </p:nvSpPr>
        <p:spPr>
          <a:xfrm>
            <a:off x="194872" y="929390"/>
            <a:ext cx="5901127" cy="4448331"/>
          </a:xfrm>
          <a:prstGeom prst="downArrowCallout">
            <a:avLst>
              <a:gd name="adj1" fmla="val 50000"/>
              <a:gd name="adj2" fmla="val 25000"/>
              <a:gd name="adj3" fmla="val 25000"/>
              <a:gd name="adj4" fmla="val 75000"/>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2400" b="1" dirty="0">
              <a:solidFill>
                <a:schemeClr val="tx1"/>
              </a:solidFill>
            </a:endParaRPr>
          </a:p>
          <a:p>
            <a:r>
              <a:rPr lang="en-GB" sz="2400" b="1" dirty="0">
                <a:solidFill>
                  <a:schemeClr val="tx1"/>
                </a:solidFill>
              </a:rPr>
              <a:t>Barriers &amp; Challenges </a:t>
            </a:r>
          </a:p>
          <a:p>
            <a:r>
              <a:rPr lang="en-GB" b="1" dirty="0">
                <a:solidFill>
                  <a:schemeClr val="tx1"/>
                </a:solidFill>
              </a:rPr>
              <a:t>Finance</a:t>
            </a:r>
            <a:r>
              <a:rPr lang="en-GB" dirty="0">
                <a:solidFill>
                  <a:schemeClr val="tx1"/>
                </a:solidFill>
              </a:rPr>
              <a:t> – Many students choose local study to avoid debt.</a:t>
            </a:r>
          </a:p>
          <a:p>
            <a:r>
              <a:rPr lang="en-GB" dirty="0">
                <a:solidFill>
                  <a:schemeClr val="tx1"/>
                </a:solidFill>
              </a:rPr>
              <a:t> </a:t>
            </a:r>
            <a:r>
              <a:rPr lang="en-GB" b="1" dirty="0">
                <a:solidFill>
                  <a:schemeClr val="tx1"/>
                </a:solidFill>
              </a:rPr>
              <a:t>Independence &amp; Self-directed Learning</a:t>
            </a:r>
            <a:r>
              <a:rPr lang="en-GB" dirty="0">
                <a:solidFill>
                  <a:schemeClr val="tx1"/>
                </a:solidFill>
              </a:rPr>
              <a:t> – Adapting to less structured HE environment.</a:t>
            </a:r>
          </a:p>
          <a:p>
            <a:r>
              <a:rPr lang="en-GB" dirty="0">
                <a:solidFill>
                  <a:schemeClr val="tx1"/>
                </a:solidFill>
              </a:rPr>
              <a:t> </a:t>
            </a:r>
            <a:r>
              <a:rPr lang="en-GB" b="1" dirty="0">
                <a:solidFill>
                  <a:schemeClr val="tx1"/>
                </a:solidFill>
              </a:rPr>
              <a:t>Imposter Syndrome &amp; Feeling “Behind”</a:t>
            </a:r>
            <a:r>
              <a:rPr lang="en-GB" dirty="0">
                <a:solidFill>
                  <a:schemeClr val="tx1"/>
                </a:solidFill>
              </a:rPr>
              <a:t> – Students struggle with confidence.</a:t>
            </a:r>
          </a:p>
          <a:p>
            <a:r>
              <a:rPr lang="en-GB" dirty="0">
                <a:solidFill>
                  <a:schemeClr val="tx1"/>
                </a:solidFill>
              </a:rPr>
              <a:t> </a:t>
            </a:r>
            <a:r>
              <a:rPr lang="en-GB" b="1" dirty="0">
                <a:solidFill>
                  <a:schemeClr val="tx1"/>
                </a:solidFill>
              </a:rPr>
              <a:t>Dress &amp; Presentation Expectations</a:t>
            </a:r>
            <a:r>
              <a:rPr lang="en-GB" dirty="0">
                <a:solidFill>
                  <a:schemeClr val="tx1"/>
                </a:solidFill>
              </a:rPr>
              <a:t> – Unspoken norms affect confidence in critiques.</a:t>
            </a:r>
          </a:p>
          <a:p>
            <a:r>
              <a:rPr lang="en-GB" b="1" dirty="0">
                <a:solidFill>
                  <a:schemeClr val="tx1"/>
                </a:solidFill>
              </a:rPr>
              <a:t>Cultural &amp; Class Divides</a:t>
            </a:r>
            <a:r>
              <a:rPr lang="en-GB" dirty="0">
                <a:solidFill>
                  <a:schemeClr val="tx1"/>
                </a:solidFill>
              </a:rPr>
              <a:t> – Impacts group work and peer collaboration.</a:t>
            </a:r>
          </a:p>
          <a:p>
            <a:pPr algn="ctr"/>
            <a:endParaRPr lang="en-US" dirty="0"/>
          </a:p>
        </p:txBody>
      </p:sp>
      <p:sp>
        <p:nvSpPr>
          <p:cNvPr id="3" name="Down Arrow Callout 2">
            <a:extLst>
              <a:ext uri="{FF2B5EF4-FFF2-40B4-BE49-F238E27FC236}">
                <a16:creationId xmlns:a16="http://schemas.microsoft.com/office/drawing/2014/main" id="{741E2CD1-C278-FA6B-3AA9-3CB3D6DEA91C}"/>
              </a:ext>
            </a:extLst>
          </p:cNvPr>
          <p:cNvSpPr/>
          <p:nvPr/>
        </p:nvSpPr>
        <p:spPr>
          <a:xfrm>
            <a:off x="6255897" y="929390"/>
            <a:ext cx="5901127" cy="4448331"/>
          </a:xfrm>
          <a:prstGeom prst="downArrowCallout">
            <a:avLst>
              <a:gd name="adj1" fmla="val 50714"/>
              <a:gd name="adj2" fmla="val 26071"/>
              <a:gd name="adj3" fmla="val 25000"/>
              <a:gd name="adj4" fmla="val 74977"/>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rPr>
              <a:t>Support &amp; Solutions </a:t>
            </a:r>
          </a:p>
          <a:p>
            <a:endParaRPr lang="en-GB" b="1" dirty="0">
              <a:solidFill>
                <a:schemeClr val="tx1"/>
              </a:solidFill>
            </a:endParaRPr>
          </a:p>
          <a:p>
            <a:r>
              <a:rPr lang="en-GB" b="1" dirty="0">
                <a:solidFill>
                  <a:schemeClr val="tx1"/>
                </a:solidFill>
              </a:rPr>
              <a:t>Aligned Project Work </a:t>
            </a:r>
            <a:r>
              <a:rPr lang="en-GB" dirty="0">
                <a:solidFill>
                  <a:schemeClr val="tx1"/>
                </a:solidFill>
              </a:rPr>
              <a:t>– FE projects mapped to HE expectations.</a:t>
            </a:r>
          </a:p>
          <a:p>
            <a:r>
              <a:rPr lang="en-GB" b="1" dirty="0">
                <a:solidFill>
                  <a:schemeClr val="tx1"/>
                </a:solidFill>
              </a:rPr>
              <a:t>Mentoring &amp; Workshops – </a:t>
            </a:r>
            <a:r>
              <a:rPr lang="en-GB" dirty="0">
                <a:solidFill>
                  <a:schemeClr val="tx1"/>
                </a:solidFill>
              </a:rPr>
              <a:t>Small group or 1:1 support to build confidence.</a:t>
            </a:r>
          </a:p>
          <a:p>
            <a:r>
              <a:rPr lang="en-GB" b="1" dirty="0">
                <a:solidFill>
                  <a:schemeClr val="tx1"/>
                </a:solidFill>
              </a:rPr>
              <a:t>Inclusive Practices – </a:t>
            </a:r>
            <a:r>
              <a:rPr lang="en-GB" dirty="0">
                <a:solidFill>
                  <a:schemeClr val="tx1"/>
                </a:solidFill>
              </a:rPr>
              <a:t>Awareness of unconscious bias &amp; valuing student backgrounds.</a:t>
            </a:r>
          </a:p>
          <a:p>
            <a:r>
              <a:rPr lang="en-GB" b="1" dirty="0">
                <a:solidFill>
                  <a:schemeClr val="tx1"/>
                </a:solidFill>
              </a:rPr>
              <a:t>Practical Guidance </a:t>
            </a:r>
            <a:r>
              <a:rPr lang="en-GB" dirty="0">
                <a:solidFill>
                  <a:schemeClr val="tx1"/>
                </a:solidFill>
              </a:rPr>
              <a:t>– Time management, research, presentation, and independent study strategies.</a:t>
            </a:r>
          </a:p>
          <a:p>
            <a:pPr algn="ctr"/>
            <a:endParaRPr lang="en-US" dirty="0"/>
          </a:p>
        </p:txBody>
      </p:sp>
      <p:sp>
        <p:nvSpPr>
          <p:cNvPr id="4" name="Rectangle 3">
            <a:extLst>
              <a:ext uri="{FF2B5EF4-FFF2-40B4-BE49-F238E27FC236}">
                <a16:creationId xmlns:a16="http://schemas.microsoft.com/office/drawing/2014/main" id="{404F87A4-1532-007D-464A-B1FB861778C7}"/>
              </a:ext>
            </a:extLst>
          </p:cNvPr>
          <p:cNvSpPr/>
          <p:nvPr/>
        </p:nvSpPr>
        <p:spPr>
          <a:xfrm>
            <a:off x="194872" y="5561351"/>
            <a:ext cx="11857220" cy="914400"/>
          </a:xfrm>
          <a:prstGeom prst="rect">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“There’s a particular ‘CSM look’ that feels more accepted. It affected my confidence in critiques.”</a:t>
            </a:r>
            <a:endParaRPr lang="en-US" sz="2400" b="1" dirty="0">
              <a:solidFill>
                <a:schemeClr val="tx1"/>
              </a:solidFill>
            </a:endParaRPr>
          </a:p>
        </p:txBody>
      </p:sp>
      <p:sp>
        <p:nvSpPr>
          <p:cNvPr id="5" name="Left-right Arrow 4">
            <a:extLst>
              <a:ext uri="{FF2B5EF4-FFF2-40B4-BE49-F238E27FC236}">
                <a16:creationId xmlns:a16="http://schemas.microsoft.com/office/drawing/2014/main" id="{64D6A1C2-25C6-FA3D-2984-33E75B013642}"/>
              </a:ext>
            </a:extLst>
          </p:cNvPr>
          <p:cNvSpPr/>
          <p:nvPr/>
        </p:nvSpPr>
        <p:spPr>
          <a:xfrm>
            <a:off x="194872" y="179882"/>
            <a:ext cx="5901127" cy="565878"/>
          </a:xfrm>
          <a:prstGeom prst="leftRightArrow">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Summary of Findings: </a:t>
            </a:r>
          </a:p>
        </p:txBody>
      </p:sp>
      <p:sp>
        <p:nvSpPr>
          <p:cNvPr id="6" name="Left-right Arrow 5">
            <a:extLst>
              <a:ext uri="{FF2B5EF4-FFF2-40B4-BE49-F238E27FC236}">
                <a16:creationId xmlns:a16="http://schemas.microsoft.com/office/drawing/2014/main" id="{36C04A3E-283C-A5B2-B5D8-B5DC00333382}"/>
              </a:ext>
            </a:extLst>
          </p:cNvPr>
          <p:cNvSpPr/>
          <p:nvPr/>
        </p:nvSpPr>
        <p:spPr>
          <a:xfrm>
            <a:off x="6360826" y="179882"/>
            <a:ext cx="5636302" cy="565878"/>
          </a:xfrm>
          <a:prstGeom prst="leftRightArrow">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Leading to actions needed</a:t>
            </a:r>
            <a:r>
              <a:rPr lang="en-US" dirty="0"/>
              <a:t>:</a:t>
            </a:r>
          </a:p>
        </p:txBody>
      </p:sp>
    </p:spTree>
    <p:extLst>
      <p:ext uri="{BB962C8B-B14F-4D97-AF65-F5344CB8AC3E}">
        <p14:creationId xmlns:p14="http://schemas.microsoft.com/office/powerpoint/2010/main" val="3421675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9900"/>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581AC8F-99D0-8AA1-2A89-5D4E12ED18E2}"/>
              </a:ext>
            </a:extLst>
          </p:cNvPr>
          <p:cNvSpPr txBox="1"/>
          <p:nvPr/>
        </p:nvSpPr>
        <p:spPr>
          <a:xfrm>
            <a:off x="2938072" y="1573967"/>
            <a:ext cx="250390" cy="369332"/>
          </a:xfrm>
          <a:prstGeom prst="rect">
            <a:avLst/>
          </a:prstGeom>
          <a:noFill/>
        </p:spPr>
        <p:txBody>
          <a:bodyPr wrap="none" rtlCol="0">
            <a:spAutoFit/>
          </a:bodyPr>
          <a:lstStyle/>
          <a:p>
            <a:r>
              <a:rPr lang="en-GB" dirty="0"/>
              <a:t>.</a:t>
            </a:r>
          </a:p>
        </p:txBody>
      </p:sp>
      <p:sp>
        <p:nvSpPr>
          <p:cNvPr id="5" name="Multi-document 4">
            <a:extLst>
              <a:ext uri="{FF2B5EF4-FFF2-40B4-BE49-F238E27FC236}">
                <a16:creationId xmlns:a16="http://schemas.microsoft.com/office/drawing/2014/main" id="{215F45CC-1F88-DC8A-EACF-05D79A412C28}"/>
              </a:ext>
            </a:extLst>
          </p:cNvPr>
          <p:cNvSpPr/>
          <p:nvPr/>
        </p:nvSpPr>
        <p:spPr>
          <a:xfrm>
            <a:off x="359764" y="1573967"/>
            <a:ext cx="11647357" cy="3957403"/>
          </a:xfrm>
          <a:prstGeom prst="flowChartMultidocumen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The findings revealed three consistent patterns across tutor and student responses</a:t>
            </a:r>
            <a:endParaRPr lang="en-US" sz="2000" b="1" dirty="0">
              <a:solidFill>
                <a:schemeClr val="tx1"/>
              </a:solidFill>
            </a:endParaRPr>
          </a:p>
        </p:txBody>
      </p:sp>
    </p:spTree>
    <p:extLst>
      <p:ext uri="{BB962C8B-B14F-4D97-AF65-F5344CB8AC3E}">
        <p14:creationId xmlns:p14="http://schemas.microsoft.com/office/powerpoint/2010/main" val="3550923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4" name="Heart 3">
            <a:extLst>
              <a:ext uri="{FF2B5EF4-FFF2-40B4-BE49-F238E27FC236}">
                <a16:creationId xmlns:a16="http://schemas.microsoft.com/office/drawing/2014/main" id="{A7D6241C-A680-5859-80CE-77BA5641EB6C}"/>
              </a:ext>
            </a:extLst>
          </p:cNvPr>
          <p:cNvSpPr/>
          <p:nvPr/>
        </p:nvSpPr>
        <p:spPr>
          <a:xfrm>
            <a:off x="2548327" y="149902"/>
            <a:ext cx="7075357" cy="6565691"/>
          </a:xfrm>
          <a:prstGeom prst="heart">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400" dirty="0"/>
          </a:p>
          <a:p>
            <a:pPr algn="ctr"/>
            <a:endParaRPr lang="en-GB" sz="2400" dirty="0"/>
          </a:p>
          <a:p>
            <a:pPr algn="ctr"/>
            <a:r>
              <a:rPr lang="en-GB" sz="2400" b="1" dirty="0">
                <a:solidFill>
                  <a:schemeClr val="tx1"/>
                </a:solidFill>
              </a:rPr>
              <a:t>Overall, the findings suggest that widening participation must move beyond access alone. To support attainment and retention in Fashion HE, institutions need to embed belonging, transparency, and cultural awareness into everyday teaching practice.</a:t>
            </a:r>
          </a:p>
          <a:p>
            <a:pPr algn="ctr"/>
            <a:endParaRPr lang="en-US" dirty="0"/>
          </a:p>
        </p:txBody>
      </p:sp>
    </p:spTree>
    <p:extLst>
      <p:ext uri="{BB962C8B-B14F-4D97-AF65-F5344CB8AC3E}">
        <p14:creationId xmlns:p14="http://schemas.microsoft.com/office/powerpoint/2010/main" val="38021080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Cloud 1">
            <a:extLst>
              <a:ext uri="{FF2B5EF4-FFF2-40B4-BE49-F238E27FC236}">
                <a16:creationId xmlns:a16="http://schemas.microsoft.com/office/drawing/2014/main" id="{C526B319-5EB9-C008-BAE2-82966AB46D1F}"/>
              </a:ext>
            </a:extLst>
          </p:cNvPr>
          <p:cNvSpPr/>
          <p:nvPr/>
        </p:nvSpPr>
        <p:spPr>
          <a:xfrm rot="21040934">
            <a:off x="44971" y="464698"/>
            <a:ext cx="11392525" cy="6340838"/>
          </a:xfrm>
          <a:prstGeom prst="cloud">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a:p>
            <a:pPr algn="ctr"/>
            <a:endParaRPr lang="en-GB" sz="2400" b="1" dirty="0">
              <a:solidFill>
                <a:schemeClr val="tx1"/>
              </a:solidFill>
            </a:endParaRPr>
          </a:p>
          <a:p>
            <a:pPr lvl="0"/>
            <a:r>
              <a:rPr lang="en-GB" sz="2400" b="1" dirty="0">
                <a:solidFill>
                  <a:schemeClr val="tx1"/>
                </a:solidFill>
              </a:rPr>
              <a:t>      &lt;Scale FE–HE alignment through inclusive, industry-linked project work to develop skills and confidence. </a:t>
            </a:r>
            <a:r>
              <a:rPr lang="en-GB" sz="2400" b="1" dirty="0">
                <a:solidFill>
                  <a:schemeClr val="bg1"/>
                </a:solidFill>
              </a:rPr>
              <a:t>Intervention </a:t>
            </a:r>
          </a:p>
          <a:p>
            <a:pPr lvl="0"/>
            <a:endParaRPr lang="en-GB" sz="2400" b="1" dirty="0">
              <a:solidFill>
                <a:schemeClr val="tx1"/>
              </a:solidFill>
            </a:endParaRPr>
          </a:p>
          <a:p>
            <a:pPr lvl="0"/>
            <a:r>
              <a:rPr lang="en-GB" sz="2400" b="1" dirty="0">
                <a:solidFill>
                  <a:schemeClr val="tx1"/>
                </a:solidFill>
              </a:rPr>
              <a:t>&lt;Embed reflective, independent practice in FE curricula to bridge gaps and support underrepresented students. </a:t>
            </a:r>
            <a:r>
              <a:rPr lang="en-GB" sz="2400" b="1" dirty="0">
                <a:solidFill>
                  <a:schemeClr val="bg1"/>
                </a:solidFill>
              </a:rPr>
              <a:t>Intervention </a:t>
            </a:r>
          </a:p>
          <a:p>
            <a:pPr algn="ctr"/>
            <a:endParaRPr lang="en-GB" sz="2400" dirty="0"/>
          </a:p>
          <a:p>
            <a:pPr algn="ctr"/>
            <a:r>
              <a:rPr lang="en-GB" sz="2400" b="1" dirty="0">
                <a:solidFill>
                  <a:schemeClr val="tx1"/>
                </a:solidFill>
              </a:rPr>
              <a:t>&lt;Strengthen UK fashion and textiles sector via collaboration, domestic production, and applied learning. </a:t>
            </a:r>
            <a:r>
              <a:rPr lang="en-GB" sz="2400" b="1" dirty="0">
                <a:solidFill>
                  <a:schemeClr val="bg1"/>
                </a:solidFill>
              </a:rPr>
              <a:t>Through my KE work !</a:t>
            </a:r>
          </a:p>
          <a:p>
            <a:pPr algn="ctr"/>
            <a:endParaRPr lang="en-US" dirty="0"/>
          </a:p>
        </p:txBody>
      </p:sp>
    </p:spTree>
    <p:extLst>
      <p:ext uri="{BB962C8B-B14F-4D97-AF65-F5344CB8AC3E}">
        <p14:creationId xmlns:p14="http://schemas.microsoft.com/office/powerpoint/2010/main" val="675524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99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DD025-5D8D-3289-114B-176638CBAAC8}"/>
              </a:ext>
            </a:extLst>
          </p:cNvPr>
          <p:cNvSpPr>
            <a:spLocks noGrp="1"/>
          </p:cNvSpPr>
          <p:nvPr>
            <p:ph type="ctrTitle"/>
          </p:nvPr>
        </p:nvSpPr>
        <p:spPr>
          <a:solidFill>
            <a:srgbClr val="FF4BCA"/>
          </a:solidFill>
        </p:spPr>
        <p:txBody>
          <a:bodyPr>
            <a:normAutofit/>
          </a:bodyPr>
          <a:lstStyle/>
          <a:p>
            <a:r>
              <a:rPr lang="en-GB" sz="4800" b="1" dirty="0">
                <a:solidFill>
                  <a:srgbClr val="FFFF00"/>
                </a:solidFill>
              </a:rPr>
              <a:t>In-Reach&gt;&lt;</a:t>
            </a:r>
            <a:r>
              <a:rPr lang="en-GB" sz="4800" b="1" dirty="0"/>
              <a:t>supports</a:t>
            </a:r>
            <a:r>
              <a:rPr lang="en-GB" sz="4800" b="1" dirty="0">
                <a:solidFill>
                  <a:srgbClr val="FFFF00"/>
                </a:solidFill>
              </a:rPr>
              <a:t>&gt;&lt;Out-Reach</a:t>
            </a:r>
            <a:br>
              <a:rPr lang="en-GB" dirty="0"/>
            </a:br>
            <a:endParaRPr lang="en-US" dirty="0"/>
          </a:p>
        </p:txBody>
      </p:sp>
      <p:sp>
        <p:nvSpPr>
          <p:cNvPr id="3" name="Subtitle 2">
            <a:extLst>
              <a:ext uri="{FF2B5EF4-FFF2-40B4-BE49-F238E27FC236}">
                <a16:creationId xmlns:a16="http://schemas.microsoft.com/office/drawing/2014/main" id="{FD58D023-BFA3-599A-CA4E-CE72711F6B31}"/>
              </a:ext>
            </a:extLst>
          </p:cNvPr>
          <p:cNvSpPr>
            <a:spLocks noGrp="1"/>
          </p:cNvSpPr>
          <p:nvPr>
            <p:ph type="subTitle" idx="1"/>
          </p:nvPr>
        </p:nvSpPr>
        <p:spPr>
          <a:xfrm>
            <a:off x="1524000" y="3729518"/>
            <a:ext cx="9144000" cy="1528281"/>
          </a:xfrm>
          <a:solidFill>
            <a:srgbClr val="FFFF00"/>
          </a:solidFill>
        </p:spPr>
        <p:txBody>
          <a:bodyPr>
            <a:normAutofit/>
          </a:bodyPr>
          <a:lstStyle/>
          <a:p>
            <a:endParaRPr lang="en-GB" i="1" dirty="0"/>
          </a:p>
          <a:p>
            <a:r>
              <a:rPr lang="en-GB" b="1" i="1" dirty="0">
                <a:solidFill>
                  <a:srgbClr val="FF4BCA"/>
                </a:solidFill>
                <a:latin typeface="Arial" panose="020B0604020202020204" pitchFamily="34" charset="0"/>
                <a:cs typeface="Arial" panose="020B0604020202020204" pitchFamily="34" charset="0"/>
              </a:rPr>
              <a:t>Bridging the Attainment Gap for underrepresented students in </a:t>
            </a:r>
            <a:r>
              <a:rPr lang="en-GB" b="1" i="1" dirty="0">
                <a:latin typeface="Arial" panose="020B0604020202020204" pitchFamily="34" charset="0"/>
                <a:cs typeface="Arial" panose="020B0604020202020204" pitchFamily="34" charset="0"/>
              </a:rPr>
              <a:t>Fashion</a:t>
            </a:r>
            <a:r>
              <a:rPr lang="en-GB" b="1" i="1" dirty="0">
                <a:solidFill>
                  <a:srgbClr val="FF4BCA"/>
                </a:solidFill>
                <a:latin typeface="Arial" panose="020B0604020202020204" pitchFamily="34" charset="0"/>
                <a:cs typeface="Arial" panose="020B0604020202020204" pitchFamily="34" charset="0"/>
              </a:rPr>
              <a:t> Higher Education</a:t>
            </a:r>
            <a:endParaRPr lang="en-US" b="1" dirty="0">
              <a:solidFill>
                <a:srgbClr val="FF4BC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7780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61C9CFA8-716C-6CAD-4DE1-7A6D8126C482}"/>
              </a:ext>
            </a:extLst>
          </p:cNvPr>
          <p:cNvSpPr/>
          <p:nvPr/>
        </p:nvSpPr>
        <p:spPr>
          <a:xfrm>
            <a:off x="2503357" y="194872"/>
            <a:ext cx="7165299" cy="6460761"/>
          </a:xfrm>
          <a:prstGeom prst="ellipse">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rPr>
              <a:t>My intervention focuses on students studying vocational Fashion BTECs in Further Education—an often-overlooked route into HE. I intend to  pilot a project with two FE colleges: New City College in London (in person) and Carmel College in the Northeast (online).</a:t>
            </a:r>
            <a:endParaRPr lang="en-US" sz="2800" b="1" dirty="0">
              <a:solidFill>
                <a:schemeClr val="tx1"/>
              </a:solidFill>
            </a:endParaRPr>
          </a:p>
          <a:p>
            <a:pPr algn="ctr"/>
            <a:endParaRPr lang="en-US" dirty="0"/>
          </a:p>
        </p:txBody>
      </p:sp>
    </p:spTree>
    <p:extLst>
      <p:ext uri="{BB962C8B-B14F-4D97-AF65-F5344CB8AC3E}">
        <p14:creationId xmlns:p14="http://schemas.microsoft.com/office/powerpoint/2010/main" val="2842102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4BCA"/>
        </a:solidFill>
        <a:effectLst/>
      </p:bgPr>
    </p:bg>
    <p:spTree>
      <p:nvGrpSpPr>
        <p:cNvPr id="1" name=""/>
        <p:cNvGrpSpPr/>
        <p:nvPr/>
      </p:nvGrpSpPr>
      <p:grpSpPr>
        <a:xfrm>
          <a:off x="0" y="0"/>
          <a:ext cx="0" cy="0"/>
          <a:chOff x="0" y="0"/>
          <a:chExt cx="0" cy="0"/>
        </a:xfrm>
      </p:grpSpPr>
      <p:sp>
        <p:nvSpPr>
          <p:cNvPr id="2" name="Heart 1">
            <a:extLst>
              <a:ext uri="{FF2B5EF4-FFF2-40B4-BE49-F238E27FC236}">
                <a16:creationId xmlns:a16="http://schemas.microsoft.com/office/drawing/2014/main" id="{11F6DB42-282F-E08E-9A4D-94EEFCAF96D0}"/>
              </a:ext>
            </a:extLst>
          </p:cNvPr>
          <p:cNvSpPr/>
          <p:nvPr/>
        </p:nvSpPr>
        <p:spPr>
          <a:xfrm>
            <a:off x="2833140" y="557048"/>
            <a:ext cx="5921115" cy="5439018"/>
          </a:xfrm>
          <a:prstGeom prst="heart">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800" b="1" dirty="0">
                <a:solidFill>
                  <a:srgbClr val="FFFF00"/>
                </a:solidFill>
              </a:rPr>
              <a:t>WHY</a:t>
            </a:r>
            <a:r>
              <a:rPr lang="en-US" sz="5400" b="1" dirty="0">
                <a:solidFill>
                  <a:srgbClr val="FF4BCA"/>
                </a:solidFill>
              </a:rPr>
              <a:t> </a:t>
            </a:r>
          </a:p>
        </p:txBody>
      </p:sp>
    </p:spTree>
    <p:extLst>
      <p:ext uri="{BB962C8B-B14F-4D97-AF65-F5344CB8AC3E}">
        <p14:creationId xmlns:p14="http://schemas.microsoft.com/office/powerpoint/2010/main" val="3443738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9EC8BF-9462-6EE3-1392-05FC62136B42}"/>
              </a:ext>
            </a:extLst>
          </p:cNvPr>
          <p:cNvSpPr txBox="1"/>
          <p:nvPr/>
        </p:nvSpPr>
        <p:spPr>
          <a:xfrm>
            <a:off x="541282" y="530772"/>
            <a:ext cx="11109436" cy="1200329"/>
          </a:xfrm>
          <a:prstGeom prst="rect">
            <a:avLst/>
          </a:prstGeom>
          <a:noFill/>
        </p:spPr>
        <p:txBody>
          <a:bodyPr wrap="square" rtlCol="0">
            <a:spAutoFit/>
          </a:bodyPr>
          <a:lstStyle/>
          <a:p>
            <a:br>
              <a:rPr lang="en-GB" dirty="0"/>
            </a:br>
            <a:br>
              <a:rPr lang="en-GB" dirty="0"/>
            </a:br>
            <a:endParaRPr lang="en-US" dirty="0"/>
          </a:p>
          <a:p>
            <a:endParaRPr lang="en-US" dirty="0"/>
          </a:p>
        </p:txBody>
      </p:sp>
      <p:sp>
        <p:nvSpPr>
          <p:cNvPr id="3" name="Can 2">
            <a:extLst>
              <a:ext uri="{FF2B5EF4-FFF2-40B4-BE49-F238E27FC236}">
                <a16:creationId xmlns:a16="http://schemas.microsoft.com/office/drawing/2014/main" id="{55AEEF46-B186-40E8-E701-FDB86F5AE683}"/>
              </a:ext>
            </a:extLst>
          </p:cNvPr>
          <p:cNvSpPr/>
          <p:nvPr/>
        </p:nvSpPr>
        <p:spPr>
          <a:xfrm>
            <a:off x="252249" y="1124607"/>
            <a:ext cx="3478924" cy="4897821"/>
          </a:xfrm>
          <a:prstGeom prst="can">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Arial" panose="020B0604020202020204" pitchFamily="34" charset="0"/>
                <a:cs typeface="Arial" panose="020B0604020202020204" pitchFamily="34" charset="0"/>
              </a:rPr>
              <a:t>My Equity &amp; lived experience: </a:t>
            </a:r>
          </a:p>
          <a:p>
            <a:pPr algn="ctr"/>
            <a:endParaRPr lang="en-GB" dirty="0">
              <a:solidFill>
                <a:schemeClr val="tx1"/>
              </a:solidFill>
              <a:latin typeface="Arial" panose="020B0604020202020204" pitchFamily="34" charset="0"/>
              <a:cs typeface="Arial" panose="020B0604020202020204" pitchFamily="34" charset="0"/>
            </a:endParaRPr>
          </a:p>
          <a:p>
            <a:pPr algn="ctr"/>
            <a:r>
              <a:rPr lang="en-GB" dirty="0">
                <a:solidFill>
                  <a:schemeClr val="tx1"/>
                </a:solidFill>
                <a:latin typeface="Arial" panose="020B0604020202020204" pitchFamily="34" charset="0"/>
                <a:cs typeface="Arial" panose="020B0604020202020204" pitchFamily="34" charset="0"/>
              </a:rPr>
              <a:t>This project comes from my own journey working in Outreach and now leading on KE for Fashion @CSM, where I’ve seen how students from working-class and underrepresented backgrounds often feel like they don’t fully belong in high-pressure creative spaces.</a:t>
            </a:r>
          </a:p>
          <a:p>
            <a:pPr algn="ctr"/>
            <a:endParaRPr lang="en-US" dirty="0"/>
          </a:p>
        </p:txBody>
      </p:sp>
      <p:sp>
        <p:nvSpPr>
          <p:cNvPr id="4" name="Can 3">
            <a:extLst>
              <a:ext uri="{FF2B5EF4-FFF2-40B4-BE49-F238E27FC236}">
                <a16:creationId xmlns:a16="http://schemas.microsoft.com/office/drawing/2014/main" id="{1865CDAE-1A06-F724-8187-7A64B4588826}"/>
              </a:ext>
            </a:extLst>
          </p:cNvPr>
          <p:cNvSpPr/>
          <p:nvPr/>
        </p:nvSpPr>
        <p:spPr>
          <a:xfrm>
            <a:off x="4246179" y="1072679"/>
            <a:ext cx="3594537" cy="4897821"/>
          </a:xfrm>
          <a:prstGeom prst="can">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Arial" panose="020B0604020202020204" pitchFamily="34" charset="0"/>
                <a:cs typeface="Arial" panose="020B0604020202020204" pitchFamily="34" charset="0"/>
              </a:rPr>
              <a:t>My Ethical responsibility as an educator:</a:t>
            </a:r>
            <a:r>
              <a:rPr lang="en-GB" sz="2000" dirty="0">
                <a:solidFill>
                  <a:schemeClr val="tx1"/>
                </a:solidFill>
                <a:latin typeface="Arial" panose="020B0604020202020204" pitchFamily="34" charset="0"/>
                <a:cs typeface="Arial" panose="020B0604020202020204" pitchFamily="34" charset="0"/>
              </a:rPr>
              <a:t> </a:t>
            </a:r>
          </a:p>
          <a:p>
            <a:pPr algn="ctr"/>
            <a:endParaRPr lang="en-GB" dirty="0">
              <a:solidFill>
                <a:schemeClr val="tx1"/>
              </a:solidFill>
              <a:latin typeface="Arial" panose="020B0604020202020204" pitchFamily="34" charset="0"/>
              <a:cs typeface="Arial" panose="020B0604020202020204" pitchFamily="34" charset="0"/>
            </a:endParaRPr>
          </a:p>
          <a:p>
            <a:pPr algn="ctr"/>
            <a:r>
              <a:rPr lang="en-GB" dirty="0">
                <a:solidFill>
                  <a:schemeClr val="tx1"/>
                </a:solidFill>
                <a:latin typeface="Arial" panose="020B0604020202020204" pitchFamily="34" charset="0"/>
                <a:cs typeface="Arial" panose="020B0604020202020204" pitchFamily="34" charset="0"/>
              </a:rPr>
              <a:t>I believe widening access isn’t enough on its own; ethically, we need to support students once they arrive. This intervention responds to that responsibility by focusing on confidence, belonging, and staying on course — not just getting in.</a:t>
            </a:r>
          </a:p>
          <a:p>
            <a:pPr algn="ctr"/>
            <a:endParaRPr lang="en-US" dirty="0"/>
          </a:p>
        </p:txBody>
      </p:sp>
      <p:sp>
        <p:nvSpPr>
          <p:cNvPr id="5" name="Can 4">
            <a:extLst>
              <a:ext uri="{FF2B5EF4-FFF2-40B4-BE49-F238E27FC236}">
                <a16:creationId xmlns:a16="http://schemas.microsoft.com/office/drawing/2014/main" id="{95C1D913-0DF9-4261-D40F-C3A5CBC1C9FF}"/>
              </a:ext>
            </a:extLst>
          </p:cNvPr>
          <p:cNvSpPr/>
          <p:nvPr/>
        </p:nvSpPr>
        <p:spPr>
          <a:xfrm>
            <a:off x="8250622" y="1124607"/>
            <a:ext cx="3478924" cy="4845893"/>
          </a:xfrm>
          <a:prstGeom prst="can">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Arial" panose="020B0604020202020204" pitchFamily="34" charset="0"/>
                <a:cs typeface="Arial" panose="020B0604020202020204" pitchFamily="34" charset="0"/>
              </a:rPr>
              <a:t>My Reflective practice:</a:t>
            </a:r>
            <a:r>
              <a:rPr lang="en-GB" sz="2000" dirty="0">
                <a:solidFill>
                  <a:schemeClr val="tx1"/>
                </a:solidFill>
                <a:latin typeface="Arial" panose="020B0604020202020204" pitchFamily="34" charset="0"/>
                <a:cs typeface="Arial" panose="020B0604020202020204" pitchFamily="34" charset="0"/>
              </a:rPr>
              <a:t> </a:t>
            </a:r>
          </a:p>
          <a:p>
            <a:pPr algn="ctr"/>
            <a:endParaRPr lang="en-GB" dirty="0">
              <a:solidFill>
                <a:schemeClr val="tx1"/>
              </a:solidFill>
              <a:latin typeface="Arial" panose="020B0604020202020204" pitchFamily="34" charset="0"/>
              <a:cs typeface="Arial" panose="020B0604020202020204" pitchFamily="34" charset="0"/>
            </a:endParaRPr>
          </a:p>
          <a:p>
            <a:pPr algn="ctr"/>
            <a:r>
              <a:rPr lang="en-GB" dirty="0">
                <a:solidFill>
                  <a:schemeClr val="tx1"/>
                </a:solidFill>
                <a:latin typeface="Arial" panose="020B0604020202020204" pitchFamily="34" charset="0"/>
                <a:cs typeface="Arial" panose="020B0604020202020204" pitchFamily="34" charset="0"/>
              </a:rPr>
              <a:t>Through this intervention. &amp; action research, I’m reflecting on my own role and practice, listening to students and FE tutors, and using their experiences to shape more inclusive and realistic ways of supporting transition into  Fashion HE &amp; curiculum fit for ALL!</a:t>
            </a:r>
          </a:p>
          <a:p>
            <a:pPr algn="ctr"/>
            <a:endParaRPr lang="en-US" dirty="0"/>
          </a:p>
        </p:txBody>
      </p:sp>
      <p:sp>
        <p:nvSpPr>
          <p:cNvPr id="6" name="TextBox 5">
            <a:extLst>
              <a:ext uri="{FF2B5EF4-FFF2-40B4-BE49-F238E27FC236}">
                <a16:creationId xmlns:a16="http://schemas.microsoft.com/office/drawing/2014/main" id="{F5710CE9-AA26-8341-06AF-E3E9FFDF1FA2}"/>
              </a:ext>
            </a:extLst>
          </p:cNvPr>
          <p:cNvSpPr txBox="1"/>
          <p:nvPr/>
        </p:nvSpPr>
        <p:spPr>
          <a:xfrm>
            <a:off x="4120055" y="6211614"/>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143980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449C77-5A37-8E26-A69B-B1EA150D131D}"/>
              </a:ext>
            </a:extLst>
          </p:cNvPr>
          <p:cNvSpPr txBox="1"/>
          <p:nvPr/>
        </p:nvSpPr>
        <p:spPr>
          <a:xfrm>
            <a:off x="525517" y="4013200"/>
            <a:ext cx="13741224" cy="646331"/>
          </a:xfrm>
          <a:prstGeom prst="rect">
            <a:avLst/>
          </a:prstGeom>
          <a:noFill/>
        </p:spPr>
        <p:txBody>
          <a:bodyPr wrap="square" rtlCol="0">
            <a:spAutoFit/>
          </a:bodyPr>
          <a:lstStyle/>
          <a:p>
            <a:br>
              <a:rPr lang="en-GB" dirty="0"/>
            </a:br>
            <a:endParaRPr lang="en-US" dirty="0"/>
          </a:p>
        </p:txBody>
      </p:sp>
      <p:sp>
        <p:nvSpPr>
          <p:cNvPr id="5" name="Cube 4">
            <a:extLst>
              <a:ext uri="{FF2B5EF4-FFF2-40B4-BE49-F238E27FC236}">
                <a16:creationId xmlns:a16="http://schemas.microsoft.com/office/drawing/2014/main" id="{760C5CF9-3604-6BF0-7C85-D6F1C008E1CB}"/>
              </a:ext>
            </a:extLst>
          </p:cNvPr>
          <p:cNvSpPr/>
          <p:nvPr/>
        </p:nvSpPr>
        <p:spPr>
          <a:xfrm>
            <a:off x="1061545" y="578069"/>
            <a:ext cx="9543393" cy="5528441"/>
          </a:xfrm>
          <a:prstGeom prst="cube">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latin typeface="Arial" panose="020B0604020202020204" pitchFamily="34" charset="0"/>
                <a:cs typeface="Arial" panose="020B0604020202020204" pitchFamily="34" charset="0"/>
              </a:rPr>
              <a:t>Equity:</a:t>
            </a:r>
            <a:r>
              <a:rPr lang="en-GB" sz="2400" dirty="0">
                <a:solidFill>
                  <a:schemeClr val="tx1"/>
                </a:solidFill>
                <a:latin typeface="Arial" panose="020B0604020202020204" pitchFamily="34" charset="0"/>
                <a:cs typeface="Arial" panose="020B0604020202020204" pitchFamily="34" charset="0"/>
              </a:rPr>
              <a:t> Informed by my outreach background, addressing barriers to belonging in Fashion HE</a:t>
            </a:r>
          </a:p>
          <a:p>
            <a:endParaRPr lang="en-GB" sz="2400" dirty="0">
              <a:solidFill>
                <a:schemeClr val="tx1"/>
              </a:solidFill>
              <a:latin typeface="Arial" panose="020B0604020202020204" pitchFamily="34" charset="0"/>
              <a:cs typeface="Arial" panose="020B0604020202020204" pitchFamily="34" charset="0"/>
            </a:endParaRPr>
          </a:p>
          <a:p>
            <a:endParaRPr lang="en-GB" sz="2400" dirty="0">
              <a:solidFill>
                <a:schemeClr val="tx1"/>
              </a:solidFill>
              <a:latin typeface="Arial" panose="020B0604020202020204" pitchFamily="34" charset="0"/>
              <a:cs typeface="Arial" panose="020B0604020202020204" pitchFamily="34" charset="0"/>
            </a:endParaRPr>
          </a:p>
          <a:p>
            <a:r>
              <a:rPr lang="en-GB" sz="2400" b="1" dirty="0">
                <a:solidFill>
                  <a:schemeClr val="tx1"/>
                </a:solidFill>
                <a:latin typeface="Arial" panose="020B0604020202020204" pitchFamily="34" charset="0"/>
                <a:cs typeface="Arial" panose="020B0604020202020204" pitchFamily="34" charset="0"/>
              </a:rPr>
              <a:t>Ethics:</a:t>
            </a:r>
            <a:r>
              <a:rPr lang="en-GB" sz="2400" dirty="0">
                <a:solidFill>
                  <a:schemeClr val="tx1"/>
                </a:solidFill>
                <a:latin typeface="Arial" panose="020B0604020202020204" pitchFamily="34" charset="0"/>
                <a:cs typeface="Arial" panose="020B0604020202020204" pitchFamily="34" charset="0"/>
              </a:rPr>
              <a:t> Supporting students beyond access, recognising responsibility for confidence, retention, and wellbeing.</a:t>
            </a:r>
          </a:p>
          <a:p>
            <a:endParaRPr lang="en-GB" sz="2400" dirty="0">
              <a:solidFill>
                <a:schemeClr val="tx1"/>
              </a:solidFill>
              <a:latin typeface="Arial" panose="020B0604020202020204" pitchFamily="34" charset="0"/>
              <a:cs typeface="Arial" panose="020B0604020202020204" pitchFamily="34" charset="0"/>
            </a:endParaRPr>
          </a:p>
          <a:p>
            <a:endParaRPr lang="en-GB" sz="2400" dirty="0">
              <a:solidFill>
                <a:schemeClr val="tx1"/>
              </a:solidFill>
              <a:latin typeface="Arial" panose="020B0604020202020204" pitchFamily="34" charset="0"/>
              <a:cs typeface="Arial" panose="020B0604020202020204" pitchFamily="34" charset="0"/>
            </a:endParaRPr>
          </a:p>
          <a:p>
            <a:r>
              <a:rPr lang="en-GB" sz="2400" b="1" dirty="0">
                <a:solidFill>
                  <a:schemeClr val="tx1"/>
                </a:solidFill>
                <a:latin typeface="Arial" panose="020B0604020202020204" pitchFamily="34" charset="0"/>
                <a:cs typeface="Arial" panose="020B0604020202020204" pitchFamily="34" charset="0"/>
              </a:rPr>
              <a:t>Reflection:</a:t>
            </a:r>
            <a:r>
              <a:rPr lang="en-GB" sz="2400" dirty="0">
                <a:solidFill>
                  <a:schemeClr val="tx1"/>
                </a:solidFill>
                <a:latin typeface="Arial" panose="020B0604020202020204" pitchFamily="34" charset="0"/>
                <a:cs typeface="Arial" panose="020B0604020202020204" pitchFamily="34" charset="0"/>
              </a:rPr>
              <a:t> Using student and tutor voices to reflect and improve inclusive transition practices.</a:t>
            </a:r>
          </a:p>
          <a:p>
            <a:pPr algn="ctr"/>
            <a:endParaRPr lang="en-US" dirty="0"/>
          </a:p>
        </p:txBody>
      </p:sp>
    </p:spTree>
    <p:extLst>
      <p:ext uri="{BB962C8B-B14F-4D97-AF65-F5344CB8AC3E}">
        <p14:creationId xmlns:p14="http://schemas.microsoft.com/office/powerpoint/2010/main" val="3967961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4BCA"/>
        </a:solidFill>
        <a:effectLst/>
      </p:bgPr>
    </p:bg>
    <p:spTree>
      <p:nvGrpSpPr>
        <p:cNvPr id="1" name=""/>
        <p:cNvGrpSpPr/>
        <p:nvPr/>
      </p:nvGrpSpPr>
      <p:grpSpPr>
        <a:xfrm>
          <a:off x="0" y="0"/>
          <a:ext cx="0" cy="0"/>
          <a:chOff x="0" y="0"/>
          <a:chExt cx="0" cy="0"/>
        </a:xfrm>
      </p:grpSpPr>
      <p:sp>
        <p:nvSpPr>
          <p:cNvPr id="2" name="Smiley Face 1">
            <a:extLst>
              <a:ext uri="{FF2B5EF4-FFF2-40B4-BE49-F238E27FC236}">
                <a16:creationId xmlns:a16="http://schemas.microsoft.com/office/drawing/2014/main" id="{7E5CE0A2-C7DE-0A37-08CA-65DE0429F41C}"/>
              </a:ext>
            </a:extLst>
          </p:cNvPr>
          <p:cNvSpPr/>
          <p:nvPr/>
        </p:nvSpPr>
        <p:spPr>
          <a:xfrm>
            <a:off x="3142592" y="830317"/>
            <a:ext cx="5391807" cy="4939862"/>
          </a:xfrm>
          <a:prstGeom prst="smileyFac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p>
          <a:p>
            <a:pPr algn="ctr"/>
            <a:r>
              <a:rPr lang="en-US" sz="3200" b="1" dirty="0">
                <a:solidFill>
                  <a:schemeClr val="tx1"/>
                </a:solidFill>
              </a:rPr>
              <a:t>RATIONALE</a:t>
            </a:r>
          </a:p>
        </p:txBody>
      </p:sp>
    </p:spTree>
    <p:extLst>
      <p:ext uri="{BB962C8B-B14F-4D97-AF65-F5344CB8AC3E}">
        <p14:creationId xmlns:p14="http://schemas.microsoft.com/office/powerpoint/2010/main" val="3391387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4" name="Parallelogram 3">
            <a:extLst>
              <a:ext uri="{FF2B5EF4-FFF2-40B4-BE49-F238E27FC236}">
                <a16:creationId xmlns:a16="http://schemas.microsoft.com/office/drawing/2014/main" id="{811BA741-AF92-A93A-CEEA-51D998E8E8B5}"/>
              </a:ext>
            </a:extLst>
          </p:cNvPr>
          <p:cNvSpPr/>
          <p:nvPr/>
        </p:nvSpPr>
        <p:spPr>
          <a:xfrm>
            <a:off x="178676" y="388883"/>
            <a:ext cx="3247698" cy="6106510"/>
          </a:xfrm>
          <a:prstGeom prst="parallelogram">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Arial" panose="020B0604020202020204" pitchFamily="34" charset="0"/>
                <a:cs typeface="Arial" panose="020B0604020202020204" pitchFamily="34" charset="0"/>
              </a:rPr>
              <a:t>     </a:t>
            </a:r>
            <a:r>
              <a:rPr lang="en-GB" sz="2000" b="1" dirty="0">
                <a:solidFill>
                  <a:schemeClr val="tx1"/>
                </a:solidFill>
                <a:latin typeface="Arial" panose="020B0604020202020204" pitchFamily="34" charset="0"/>
                <a:cs typeface="Arial" panose="020B0604020202020204" pitchFamily="34" charset="0"/>
              </a:rPr>
              <a:t> </a:t>
            </a:r>
          </a:p>
          <a:p>
            <a:pPr algn="ctr"/>
            <a:r>
              <a:rPr lang="en-GB" sz="2000" b="1" dirty="0">
                <a:solidFill>
                  <a:schemeClr val="tx1"/>
                </a:solidFill>
                <a:latin typeface="Arial" panose="020B0604020202020204" pitchFamily="34" charset="0"/>
                <a:cs typeface="Arial" panose="020B0604020202020204" pitchFamily="34" charset="0"/>
              </a:rPr>
              <a:t>   Personal and    professional insight:</a:t>
            </a:r>
            <a:r>
              <a:rPr lang="en-GB" sz="2000" dirty="0">
                <a:solidFill>
                  <a:schemeClr val="tx1"/>
                </a:solidFill>
                <a:latin typeface="Arial" panose="020B0604020202020204" pitchFamily="34" charset="0"/>
                <a:cs typeface="Arial" panose="020B0604020202020204" pitchFamily="34" charset="0"/>
              </a:rPr>
              <a:t> </a:t>
            </a:r>
          </a:p>
          <a:p>
            <a:pPr algn="ctr"/>
            <a:endParaRPr lang="en-GB" dirty="0">
              <a:solidFill>
                <a:schemeClr val="tx1"/>
              </a:solidFill>
              <a:latin typeface="Arial" panose="020B0604020202020204" pitchFamily="34" charset="0"/>
              <a:cs typeface="Arial" panose="020B0604020202020204" pitchFamily="34" charset="0"/>
            </a:endParaRPr>
          </a:p>
          <a:p>
            <a:pPr algn="ctr"/>
            <a:endParaRPr lang="en-GB" dirty="0">
              <a:solidFill>
                <a:schemeClr val="tx1"/>
              </a:solidFill>
              <a:latin typeface="Arial" panose="020B0604020202020204" pitchFamily="34" charset="0"/>
              <a:cs typeface="Arial" panose="020B0604020202020204" pitchFamily="34" charset="0"/>
            </a:endParaRPr>
          </a:p>
          <a:p>
            <a:pPr algn="ctr"/>
            <a:endParaRPr lang="en-GB" dirty="0">
              <a:solidFill>
                <a:schemeClr val="tx1"/>
              </a:solidFill>
              <a:latin typeface="Arial" panose="020B0604020202020204" pitchFamily="34" charset="0"/>
              <a:cs typeface="Arial" panose="020B0604020202020204" pitchFamily="34" charset="0"/>
            </a:endParaRPr>
          </a:p>
          <a:p>
            <a:pPr algn="ctr"/>
            <a:r>
              <a:rPr lang="en-GB" dirty="0">
                <a:solidFill>
                  <a:schemeClr val="tx1"/>
                </a:solidFill>
                <a:latin typeface="Arial" panose="020B0604020202020204" pitchFamily="34" charset="0"/>
                <a:cs typeface="Arial" panose="020B0604020202020204" pitchFamily="34" charset="0"/>
              </a:rPr>
              <a:t>I chose this intervention because my work in Widening Participation and my current role, which has shown me that access alone doesn’t guarantee belonging or success.</a:t>
            </a:r>
          </a:p>
          <a:p>
            <a:pPr algn="ctr"/>
            <a:endParaRPr lang="en-US" dirty="0"/>
          </a:p>
        </p:txBody>
      </p:sp>
      <p:sp>
        <p:nvSpPr>
          <p:cNvPr id="5" name="Trapezium 4">
            <a:extLst>
              <a:ext uri="{FF2B5EF4-FFF2-40B4-BE49-F238E27FC236}">
                <a16:creationId xmlns:a16="http://schemas.microsoft.com/office/drawing/2014/main" id="{EF5927EB-4E0E-75D7-0CD8-210EA5F1DDA0}"/>
              </a:ext>
            </a:extLst>
          </p:cNvPr>
          <p:cNvSpPr/>
          <p:nvPr/>
        </p:nvSpPr>
        <p:spPr>
          <a:xfrm>
            <a:off x="3321270" y="472965"/>
            <a:ext cx="3584028" cy="6022428"/>
          </a:xfrm>
          <a:prstGeom prst="trapezoid">
            <a:avLst/>
          </a:prstGeom>
          <a:solidFill>
            <a:srgbClr val="FF99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  </a:t>
            </a:r>
            <a:r>
              <a:rPr lang="en-GB" sz="2000" b="1" dirty="0">
                <a:solidFill>
                  <a:schemeClr val="tx1"/>
                </a:solidFill>
              </a:rPr>
              <a:t>Grounded in trusted practice:</a:t>
            </a:r>
          </a:p>
          <a:p>
            <a:pPr algn="ctr"/>
            <a:endParaRPr lang="en-GB" b="1" dirty="0">
              <a:solidFill>
                <a:schemeClr val="tx1"/>
              </a:solidFill>
            </a:endParaRPr>
          </a:p>
          <a:p>
            <a:pPr algn="ctr"/>
            <a:endParaRPr lang="en-GB" b="1" dirty="0">
              <a:solidFill>
                <a:schemeClr val="tx1"/>
              </a:solidFill>
            </a:endParaRPr>
          </a:p>
          <a:p>
            <a:pPr algn="ctr"/>
            <a:endParaRPr lang="en-GB" b="1" dirty="0">
              <a:solidFill>
                <a:schemeClr val="tx1"/>
              </a:solidFill>
            </a:endParaRPr>
          </a:p>
          <a:p>
            <a:pPr algn="ctr"/>
            <a:r>
              <a:rPr lang="en-GB" dirty="0">
                <a:solidFill>
                  <a:schemeClr val="tx1"/>
                </a:solidFill>
                <a:latin typeface="Arial" panose="020B0604020202020204" pitchFamily="34" charset="0"/>
                <a:cs typeface="Arial" panose="020B0604020202020204" pitchFamily="34" charset="0"/>
              </a:rPr>
              <a:t>Reading Jackie McManus’s work on class and inequality in art education reflects what I’ve seen in practice, and her thinking has strongly shaped how I approach this project. (I worked with Jackie for many years).</a:t>
            </a:r>
          </a:p>
          <a:p>
            <a:pPr algn="ctr"/>
            <a:endParaRPr lang="en-US" dirty="0"/>
          </a:p>
        </p:txBody>
      </p:sp>
      <p:sp>
        <p:nvSpPr>
          <p:cNvPr id="6" name="Regular Pentagon 5">
            <a:extLst>
              <a:ext uri="{FF2B5EF4-FFF2-40B4-BE49-F238E27FC236}">
                <a16:creationId xmlns:a16="http://schemas.microsoft.com/office/drawing/2014/main" id="{4EDFB646-07F2-EBAE-B8F4-DFEF953A725E}"/>
              </a:ext>
            </a:extLst>
          </p:cNvPr>
          <p:cNvSpPr/>
          <p:nvPr/>
        </p:nvSpPr>
        <p:spPr>
          <a:xfrm>
            <a:off x="6716110" y="304800"/>
            <a:ext cx="5181600" cy="6106510"/>
          </a:xfrm>
          <a:prstGeom prst="pentagon">
            <a:avLst/>
          </a:prstGeom>
          <a:solidFill>
            <a:srgbClr val="FF4BC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dirty="0">
                <a:solidFill>
                  <a:schemeClr val="tx1"/>
                </a:solidFill>
                <a:latin typeface="Arial" panose="020B0604020202020204" pitchFamily="34" charset="0"/>
                <a:cs typeface="Arial" panose="020B0604020202020204" pitchFamily="34" charset="0"/>
              </a:rPr>
              <a:t>          </a:t>
            </a:r>
            <a:r>
              <a:rPr lang="en-GB" sz="2000" b="1" dirty="0">
                <a:solidFill>
                  <a:schemeClr val="tx1"/>
                </a:solidFill>
                <a:latin typeface="Arial" panose="020B0604020202020204" pitchFamily="34" charset="0"/>
                <a:cs typeface="Arial" panose="020B0604020202020204" pitchFamily="34" charset="0"/>
              </a:rPr>
              <a:t>Reflective and  practical change:</a:t>
            </a:r>
          </a:p>
          <a:p>
            <a:endParaRPr lang="en-GB" b="1" dirty="0">
              <a:solidFill>
                <a:schemeClr val="tx1"/>
              </a:solidFill>
              <a:latin typeface="Arial" panose="020B0604020202020204" pitchFamily="34" charset="0"/>
              <a:cs typeface="Arial" panose="020B0604020202020204" pitchFamily="34" charset="0"/>
            </a:endParaRPr>
          </a:p>
          <a:p>
            <a:endParaRPr lang="en-GB" b="1" dirty="0">
              <a:solidFill>
                <a:schemeClr val="tx1"/>
              </a:solidFill>
              <a:latin typeface="Arial" panose="020B0604020202020204" pitchFamily="34" charset="0"/>
              <a:cs typeface="Arial" panose="020B0604020202020204" pitchFamily="34" charset="0"/>
            </a:endParaRPr>
          </a:p>
          <a:p>
            <a:endParaRPr lang="en-GB" b="1" dirty="0">
              <a:solidFill>
                <a:schemeClr val="tx1"/>
              </a:solidFill>
              <a:latin typeface="Arial" panose="020B0604020202020204" pitchFamily="34" charset="0"/>
              <a:cs typeface="Arial" panose="020B0604020202020204" pitchFamily="34" charset="0"/>
            </a:endParaRPr>
          </a:p>
          <a:p>
            <a:r>
              <a:rPr lang="en-GB" dirty="0">
                <a:solidFill>
                  <a:schemeClr val="tx1"/>
                </a:solidFill>
                <a:latin typeface="Arial" panose="020B0604020202020204" pitchFamily="34" charset="0"/>
                <a:cs typeface="Arial" panose="020B0604020202020204" pitchFamily="34" charset="0"/>
              </a:rPr>
              <a:t>Using action research (McNiff), I want to reflect on my own role and create realistic, ethical support that improves transition from FE to Fashion HE</a:t>
            </a:r>
          </a:p>
          <a:p>
            <a:r>
              <a:rPr lang="en-GB" dirty="0">
                <a:solidFill>
                  <a:schemeClr val="tx1"/>
                </a:solidFill>
                <a:latin typeface="Arial" panose="020B0604020202020204" pitchFamily="34" charset="0"/>
                <a:cs typeface="Arial" panose="020B0604020202020204" pitchFamily="34" charset="0"/>
              </a:rPr>
              <a:t>McNiff made action research feel doable, relevant and directly connected to my values as an educator </a:t>
            </a:r>
          </a:p>
          <a:p>
            <a:endParaRPr lang="en-GB" dirty="0">
              <a:solidFill>
                <a:schemeClr val="tx1"/>
              </a:solidFill>
              <a:latin typeface="Arial" panose="020B0604020202020204" pitchFamily="34" charset="0"/>
              <a:cs typeface="Arial" panose="020B0604020202020204" pitchFamily="34" charset="0"/>
            </a:endParaRPr>
          </a:p>
          <a:p>
            <a:pPr algn="ctr"/>
            <a:endParaRPr lang="en-US" dirty="0"/>
          </a:p>
        </p:txBody>
      </p:sp>
    </p:spTree>
    <p:extLst>
      <p:ext uri="{BB962C8B-B14F-4D97-AF65-F5344CB8AC3E}">
        <p14:creationId xmlns:p14="http://schemas.microsoft.com/office/powerpoint/2010/main" val="2827464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9979</TotalTime>
  <Words>1663</Words>
  <Application>Microsoft Macintosh PowerPoint</Application>
  <PresentationFormat>Widescreen</PresentationFormat>
  <Paragraphs>177</Paragraphs>
  <Slides>25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0" baseType="lpstr">
      <vt:lpstr>Aptos</vt:lpstr>
      <vt:lpstr>Aptos Display</vt:lpstr>
      <vt:lpstr>Arial</vt:lpstr>
      <vt:lpstr>Office Theme</vt:lpstr>
      <vt:lpstr>Microsoft Word Document</vt:lpstr>
      <vt:lpstr>PowerPoint Presentation</vt:lpstr>
      <vt:lpstr>PowerPoint Presentation</vt:lpstr>
      <vt:lpstr>In-Reach&gt;&lt;supports&gt;&lt;Out-Reach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Berni Yates</dc:creator>
  <cp:lastModifiedBy>Berni Yates</cp:lastModifiedBy>
  <cp:revision>6</cp:revision>
  <dcterms:created xsi:type="dcterms:W3CDTF">2026-01-06T13:01:53Z</dcterms:created>
  <dcterms:modified xsi:type="dcterms:W3CDTF">2026-01-13T11:20:55Z</dcterms:modified>
</cp:coreProperties>
</file>